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5"/>
  </p:notesMasterIdLst>
  <p:sldIdLst>
    <p:sldId id="256" r:id="rId3"/>
    <p:sldId id="260" r:id="rId4"/>
    <p:sldId id="261" r:id="rId5"/>
    <p:sldId id="263" r:id="rId6"/>
    <p:sldId id="277" r:id="rId7"/>
    <p:sldId id="276" r:id="rId8"/>
    <p:sldId id="270" r:id="rId9"/>
    <p:sldId id="273" r:id="rId10"/>
    <p:sldId id="274" r:id="rId11"/>
    <p:sldId id="271" r:id="rId12"/>
    <p:sldId id="272" r:id="rId13"/>
    <p:sldId id="279" r:id="rId14"/>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7749" autoAdjust="0"/>
  </p:normalViewPr>
  <p:slideViewPr>
    <p:cSldViewPr snapToGrid="0">
      <p:cViewPr varScale="1">
        <p:scale>
          <a:sx n="64" d="100"/>
          <a:sy n="64" d="100"/>
        </p:scale>
        <p:origin x="1426"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jpg>
</file>

<file path=ppt/media/image11.jpg>
</file>

<file path=ppt/media/image12.jpg>
</file>

<file path=ppt/media/image13.png>
</file>

<file path=ppt/media/image14.jpg>
</file>

<file path=ppt/media/image15.jpg>
</file>

<file path=ppt/media/image2.jpeg>
</file>

<file path=ppt/media/image3.png>
</file>

<file path=ppt/media/image4.png>
</file>

<file path=ppt/media/image5.png>
</file>

<file path=ppt/media/image6.jpg>
</file>

<file path=ppt/media/image7.jpeg>
</file>

<file path=ppt/media/image8.pn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C84441-0E0E-4CD1-BBF5-494383A66B92}" type="datetimeFigureOut">
              <a:rPr lang="zh-TW" altLang="en-US" smtClean="0"/>
              <a:t>2023/6/14</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D952DB-52A0-4153-B454-727E9A66CEB9}" type="slidenum">
              <a:rPr lang="zh-TW" altLang="en-US" smtClean="0"/>
              <a:t>‹#›</a:t>
            </a:fld>
            <a:endParaRPr lang="zh-TW" altLang="en-US"/>
          </a:p>
        </p:txBody>
      </p:sp>
    </p:spTree>
    <p:extLst>
      <p:ext uri="{BB962C8B-B14F-4D97-AF65-F5344CB8AC3E}">
        <p14:creationId xmlns:p14="http://schemas.microsoft.com/office/powerpoint/2010/main" val="3146619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Hi everyone. This is team 15. Our final project is Velocity Prediction Base on 2D Vision.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 I am </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謝元碩</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 And my teammates are </a:t>
            </a:r>
            <a:r>
              <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蔡馥宇 黃品振 陳祥曦</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TW" altLang="en-US" dirty="0"/>
          </a:p>
        </p:txBody>
      </p:sp>
      <p:sp>
        <p:nvSpPr>
          <p:cNvPr id="4" name="投影片編號版面配置區 3"/>
          <p:cNvSpPr>
            <a:spLocks noGrp="1"/>
          </p:cNvSpPr>
          <p:nvPr>
            <p:ph type="sldNum" sz="quarter" idx="5"/>
          </p:nvPr>
        </p:nvSpPr>
        <p:spPr/>
        <p:txBody>
          <a:bodyPr/>
          <a:lstStyle/>
          <a:p>
            <a:fld id="{F4D952DB-52A0-4153-B454-727E9A66CEB9}" type="slidenum">
              <a:rPr lang="zh-TW" altLang="en-US" smtClean="0"/>
              <a:t>1</a:t>
            </a:fld>
            <a:endParaRPr lang="zh-TW" altLang="en-US"/>
          </a:p>
        </p:txBody>
      </p:sp>
    </p:spTree>
    <p:extLst>
      <p:ext uri="{BB962C8B-B14F-4D97-AF65-F5344CB8AC3E}">
        <p14:creationId xmlns:p14="http://schemas.microsoft.com/office/powerpoint/2010/main" val="26663809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dirty="0">
                <a:latin typeface="Times New Roman" panose="02020603050405020304" pitchFamily="18" charset="0"/>
                <a:ea typeface="標楷體" panose="03000509000000000000" pitchFamily="65" charset="-120"/>
                <a:cs typeface="Times New Roman" panose="02020603050405020304" pitchFamily="18" charset="0"/>
              </a:rPr>
              <a:t>This is our experimental environment, and the way we evaluate </a:t>
            </a:r>
            <a:r>
              <a:rPr lang="en-US" altLang="zh-TW" sz="1200" dirty="0" err="1">
                <a:latin typeface="Times New Roman" panose="02020603050405020304" pitchFamily="18" charset="0"/>
                <a:ea typeface="標楷體" panose="03000509000000000000" pitchFamily="65" charset="-120"/>
                <a:cs typeface="Times New Roman" panose="02020603050405020304" pitchFamily="18" charset="0"/>
              </a:rPr>
              <a:t>groundtruth</a:t>
            </a:r>
            <a:r>
              <a:rPr lang="en-US" altLang="zh-TW" sz="1200" dirty="0">
                <a:latin typeface="Times New Roman" panose="02020603050405020304" pitchFamily="18" charset="0"/>
                <a:ea typeface="標楷體" panose="03000509000000000000" pitchFamily="65" charset="-120"/>
                <a:cs typeface="Times New Roman" panose="02020603050405020304" pitchFamily="18" charset="0"/>
              </a:rPr>
              <a:t> distance is to measure how long a tile is, then count the number of tiles, then we can get the </a:t>
            </a:r>
            <a:r>
              <a:rPr lang="en-US" altLang="zh-TW" sz="1200" dirty="0" err="1">
                <a:latin typeface="Times New Roman" panose="02020603050405020304" pitchFamily="18" charset="0"/>
                <a:ea typeface="標楷體" panose="03000509000000000000" pitchFamily="65" charset="-120"/>
                <a:cs typeface="Times New Roman" panose="02020603050405020304" pitchFamily="18" charset="0"/>
              </a:rPr>
              <a:t>groundtruth</a:t>
            </a:r>
            <a:r>
              <a:rPr lang="en-US" altLang="zh-TW" sz="1200" dirty="0">
                <a:latin typeface="Times New Roman" panose="02020603050405020304" pitchFamily="18" charset="0"/>
                <a:ea typeface="標楷體" panose="03000509000000000000" pitchFamily="65" charset="-120"/>
                <a:cs typeface="Times New Roman" panose="02020603050405020304" pitchFamily="18" charset="0"/>
              </a:rPr>
              <a:t> distance. After we have </a:t>
            </a:r>
            <a:r>
              <a:rPr lang="en-US" altLang="zh-TW" sz="1200" dirty="0" err="1">
                <a:latin typeface="Times New Roman" panose="02020603050405020304" pitchFamily="18" charset="0"/>
                <a:ea typeface="標楷體" panose="03000509000000000000" pitchFamily="65" charset="-120"/>
                <a:cs typeface="Times New Roman" panose="02020603050405020304" pitchFamily="18" charset="0"/>
              </a:rPr>
              <a:t>groundtruth</a:t>
            </a:r>
            <a:r>
              <a:rPr lang="en-US" altLang="zh-TW" sz="1200" dirty="0">
                <a:latin typeface="Times New Roman" panose="02020603050405020304" pitchFamily="18" charset="0"/>
                <a:ea typeface="標楷體" panose="03000509000000000000" pitchFamily="65" charset="-120"/>
                <a:cs typeface="Times New Roman" panose="02020603050405020304" pitchFamily="18" charset="0"/>
              </a:rPr>
              <a:t> distance, calculating the </a:t>
            </a:r>
            <a:r>
              <a:rPr lang="en-US" altLang="zh-TW" sz="1200" dirty="0" err="1">
                <a:latin typeface="Times New Roman" panose="02020603050405020304" pitchFamily="18" charset="0"/>
                <a:ea typeface="標楷體" panose="03000509000000000000" pitchFamily="65" charset="-120"/>
                <a:cs typeface="Times New Roman" panose="02020603050405020304" pitchFamily="18" charset="0"/>
              </a:rPr>
              <a:t>groundtruth</a:t>
            </a:r>
            <a:r>
              <a:rPr lang="en-US" altLang="zh-TW" sz="1200" dirty="0">
                <a:latin typeface="Times New Roman" panose="02020603050405020304" pitchFamily="18" charset="0"/>
                <a:ea typeface="標楷體" panose="03000509000000000000" pitchFamily="65" charset="-120"/>
                <a:cs typeface="Times New Roman" panose="02020603050405020304" pitchFamily="18" charset="0"/>
              </a:rPr>
              <a:t> velocity will be an easy issue, all we have to do is to record the time the person pass through, then divide distance by time, then we can get the </a:t>
            </a:r>
            <a:r>
              <a:rPr lang="en-US" altLang="zh-TW" sz="1200" dirty="0" err="1">
                <a:latin typeface="Times New Roman" panose="02020603050405020304" pitchFamily="18" charset="0"/>
                <a:ea typeface="標楷體" panose="03000509000000000000" pitchFamily="65" charset="-120"/>
                <a:cs typeface="Times New Roman" panose="02020603050405020304" pitchFamily="18" charset="0"/>
              </a:rPr>
              <a:t>groundtruth</a:t>
            </a:r>
            <a:r>
              <a:rPr lang="en-US" altLang="zh-TW" sz="1200" dirty="0">
                <a:latin typeface="Times New Roman" panose="02020603050405020304" pitchFamily="18" charset="0"/>
                <a:ea typeface="標楷體" panose="03000509000000000000" pitchFamily="65" charset="-120"/>
                <a:cs typeface="Times New Roman" panose="02020603050405020304" pitchFamily="18" charset="0"/>
              </a:rPr>
              <a:t> velocity.</a:t>
            </a:r>
          </a:p>
        </p:txBody>
      </p:sp>
      <p:sp>
        <p:nvSpPr>
          <p:cNvPr id="4" name="投影片編號版面配置區 3"/>
          <p:cNvSpPr>
            <a:spLocks noGrp="1"/>
          </p:cNvSpPr>
          <p:nvPr>
            <p:ph type="sldNum" sz="quarter" idx="5"/>
          </p:nvPr>
        </p:nvSpPr>
        <p:spPr/>
        <p:txBody>
          <a:bodyPr/>
          <a:lstStyle/>
          <a:p>
            <a:fld id="{F4D952DB-52A0-4153-B454-727E9A66CEB9}" type="slidenum">
              <a:rPr lang="zh-TW" altLang="en-US" smtClean="0"/>
              <a:t>10</a:t>
            </a:fld>
            <a:endParaRPr lang="zh-TW" altLang="en-US"/>
          </a:p>
        </p:txBody>
      </p:sp>
    </p:spTree>
    <p:extLst>
      <p:ext uri="{BB962C8B-B14F-4D97-AF65-F5344CB8AC3E}">
        <p14:creationId xmlns:p14="http://schemas.microsoft.com/office/powerpoint/2010/main" val="2738255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dirty="0">
                <a:latin typeface="Times New Roman" panose="02020603050405020304" pitchFamily="18" charset="0"/>
                <a:ea typeface="標楷體" panose="03000509000000000000" pitchFamily="65" charset="-120"/>
                <a:cs typeface="Times New Roman" panose="02020603050405020304" pitchFamily="18" charset="0"/>
              </a:rPr>
              <a:t>This table shows the result compared with </a:t>
            </a:r>
            <a:r>
              <a:rPr lang="en-US" altLang="zh-TW" sz="1200" dirty="0" err="1">
                <a:latin typeface="Times New Roman" panose="02020603050405020304" pitchFamily="18" charset="0"/>
                <a:ea typeface="標楷體" panose="03000509000000000000" pitchFamily="65" charset="-120"/>
                <a:cs typeface="Times New Roman" panose="02020603050405020304" pitchFamily="18" charset="0"/>
              </a:rPr>
              <a:t>groundtruth</a:t>
            </a:r>
            <a:r>
              <a:rPr lang="en-US" altLang="zh-TW" sz="1200" dirty="0">
                <a:latin typeface="Times New Roman" panose="02020603050405020304" pitchFamily="18" charset="0"/>
                <a:ea typeface="標楷體" panose="03000509000000000000" pitchFamily="65" charset="-120"/>
                <a:cs typeface="Times New Roman" panose="02020603050405020304" pitchFamily="18" charset="0"/>
              </a:rPr>
              <a:t>. And we can notice that the error is about eight to nine percent, its not bad, but still have  a long way to go. This is our presentation of final project, thank you!</a:t>
            </a:r>
          </a:p>
        </p:txBody>
      </p:sp>
      <p:sp>
        <p:nvSpPr>
          <p:cNvPr id="4" name="投影片編號版面配置區 3"/>
          <p:cNvSpPr>
            <a:spLocks noGrp="1"/>
          </p:cNvSpPr>
          <p:nvPr>
            <p:ph type="sldNum" sz="quarter" idx="5"/>
          </p:nvPr>
        </p:nvSpPr>
        <p:spPr/>
        <p:txBody>
          <a:bodyPr/>
          <a:lstStyle/>
          <a:p>
            <a:fld id="{F4D952DB-52A0-4153-B454-727E9A66CEB9}" type="slidenum">
              <a:rPr lang="zh-TW" altLang="en-US" smtClean="0"/>
              <a:t>11</a:t>
            </a:fld>
            <a:endParaRPr lang="zh-TW" altLang="en-US"/>
          </a:p>
        </p:txBody>
      </p:sp>
    </p:spTree>
    <p:extLst>
      <p:ext uri="{BB962C8B-B14F-4D97-AF65-F5344CB8AC3E}">
        <p14:creationId xmlns:p14="http://schemas.microsoft.com/office/powerpoint/2010/main" val="2638733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kern="100" dirty="0">
                <a:effectLst/>
                <a:latin typeface="Calibri" panose="020F0502020204030204" pitchFamily="34" charset="0"/>
                <a:ea typeface="新細明體" panose="02020500000000000000" pitchFamily="18" charset="-120"/>
                <a:cs typeface="Times New Roman" panose="02020603050405020304" pitchFamily="18" charset="0"/>
              </a:rPr>
              <a:t>Our goal is to predict the movement speed of specific objects in 2D images using only an RGB camera. Therefore, we have developed a velocity estimation system to calculate the speed at which people move within the captured images. By analyzing the images at different time intervals in the video, we aim to calculate the average speed of people's movement.</a:t>
            </a:r>
            <a:endParaRPr lang="zh-TW" altLang="zh-TW" sz="12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TW" altLang="en-US" dirty="0"/>
          </a:p>
        </p:txBody>
      </p:sp>
      <p:sp>
        <p:nvSpPr>
          <p:cNvPr id="4" name="投影片編號版面配置區 3"/>
          <p:cNvSpPr>
            <a:spLocks noGrp="1"/>
          </p:cNvSpPr>
          <p:nvPr>
            <p:ph type="sldNum" sz="quarter" idx="5"/>
          </p:nvPr>
        </p:nvSpPr>
        <p:spPr/>
        <p:txBody>
          <a:bodyPr/>
          <a:lstStyle/>
          <a:p>
            <a:fld id="{F4D952DB-52A0-4153-B454-727E9A66CEB9}" type="slidenum">
              <a:rPr lang="zh-TW" altLang="en-US" smtClean="0"/>
              <a:t>2</a:t>
            </a:fld>
            <a:endParaRPr lang="zh-TW" altLang="en-US"/>
          </a:p>
        </p:txBody>
      </p:sp>
    </p:spTree>
    <p:extLst>
      <p:ext uri="{BB962C8B-B14F-4D97-AF65-F5344CB8AC3E}">
        <p14:creationId xmlns:p14="http://schemas.microsoft.com/office/powerpoint/2010/main" val="2330397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We utilize the "</a:t>
            </a:r>
            <a:r>
              <a:rPr lang="en-US" altLang="zh-TW" sz="1800" kern="100" dirty="0" err="1">
                <a:effectLst/>
                <a:latin typeface="Calibri" panose="020F0502020204030204" pitchFamily="34" charset="0"/>
                <a:ea typeface="新細明體" panose="02020500000000000000" pitchFamily="18" charset="-120"/>
                <a:cs typeface="Times New Roman" panose="02020603050405020304" pitchFamily="18" charset="0"/>
              </a:rPr>
              <a:t>rosbag</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 functionality in the Robot Operating System to record a video and save it as a ".bag" file. </a:t>
            </a:r>
            <a:r>
              <a:rPr lang="en-US" altLang="zh-TW" sz="1800" kern="100" dirty="0" err="1">
                <a:effectLst/>
                <a:latin typeface="Calibri" panose="020F0502020204030204" pitchFamily="34" charset="0"/>
                <a:ea typeface="新細明體" panose="02020500000000000000" pitchFamily="18" charset="-120"/>
                <a:cs typeface="Times New Roman" panose="02020603050405020304" pitchFamily="18" charset="0"/>
              </a:rPr>
              <a:t>Rosbag</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 enables camera recording, and the saved ".bag" file contains RGB images for each frame along with their corresponding timestamps.</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The flowchart begins by reading the ".bag" file and extracting the necessary information for further processing. Then, the "Save Frame Image" step is performed to capture specific frames at desired time points. These images are then fed into the depth estimation module to obtain depth images. Finally, the average speed of the objects is calculated using the RGB and depth images.</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Additionally, in the depth estimation part, we design a signal to notify the "Velocity Calculation" module to perform estimation after the depth estimation is completed.</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en-US" altLang="zh-TW" sz="12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投影片編號版面配置區 3"/>
          <p:cNvSpPr>
            <a:spLocks noGrp="1"/>
          </p:cNvSpPr>
          <p:nvPr>
            <p:ph type="sldNum" sz="quarter" idx="5"/>
          </p:nvPr>
        </p:nvSpPr>
        <p:spPr/>
        <p:txBody>
          <a:bodyPr/>
          <a:lstStyle/>
          <a:p>
            <a:fld id="{F4D952DB-52A0-4153-B454-727E9A66CEB9}" type="slidenum">
              <a:rPr lang="zh-TW" altLang="en-US" smtClean="0"/>
              <a:t>3</a:t>
            </a:fld>
            <a:endParaRPr lang="zh-TW" altLang="en-US"/>
          </a:p>
        </p:txBody>
      </p:sp>
    </p:spTree>
    <p:extLst>
      <p:ext uri="{BB962C8B-B14F-4D97-AF65-F5344CB8AC3E}">
        <p14:creationId xmlns:p14="http://schemas.microsoft.com/office/powerpoint/2010/main" val="4263872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Here we demonstrate the recorded video. We used a </a:t>
            </a:r>
            <a:r>
              <a:rPr lang="en-US" altLang="zh-TW" sz="1800" kern="100" dirty="0" err="1">
                <a:effectLst/>
                <a:latin typeface="Calibri" panose="020F0502020204030204" pitchFamily="34" charset="0"/>
                <a:ea typeface="新細明體" panose="02020500000000000000" pitchFamily="18" charset="-120"/>
                <a:cs typeface="Times New Roman" panose="02020603050405020304" pitchFamily="18" charset="0"/>
              </a:rPr>
              <a:t>Realsense</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 camera for recording and played back the video using </a:t>
            </a:r>
            <a:r>
              <a:rPr lang="en-US" altLang="zh-TW" sz="1800" kern="100" dirty="0" err="1">
                <a:effectLst/>
                <a:latin typeface="Calibri" panose="020F0502020204030204" pitchFamily="34" charset="0"/>
                <a:ea typeface="新細明體" panose="02020500000000000000" pitchFamily="18" charset="-120"/>
                <a:cs typeface="Times New Roman" panose="02020603050405020304" pitchFamily="18" charset="0"/>
              </a:rPr>
              <a:t>rosbag</a:t>
            </a:r>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 In the video, you can observe a person walking in a corridor.</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TW" altLang="en-US" dirty="0"/>
          </a:p>
        </p:txBody>
      </p:sp>
      <p:sp>
        <p:nvSpPr>
          <p:cNvPr id="4" name="投影片編號版面配置區 3"/>
          <p:cNvSpPr>
            <a:spLocks noGrp="1"/>
          </p:cNvSpPr>
          <p:nvPr>
            <p:ph type="sldNum" sz="quarter" idx="5"/>
          </p:nvPr>
        </p:nvSpPr>
        <p:spPr/>
        <p:txBody>
          <a:bodyPr/>
          <a:lstStyle/>
          <a:p>
            <a:fld id="{F4D952DB-52A0-4153-B454-727E9A66CEB9}" type="slidenum">
              <a:rPr lang="zh-TW" altLang="en-US" smtClean="0"/>
              <a:t>4</a:t>
            </a:fld>
            <a:endParaRPr lang="zh-TW" altLang="en-US"/>
          </a:p>
        </p:txBody>
      </p:sp>
    </p:spTree>
    <p:extLst>
      <p:ext uri="{BB962C8B-B14F-4D97-AF65-F5344CB8AC3E}">
        <p14:creationId xmlns:p14="http://schemas.microsoft.com/office/powerpoint/2010/main" val="261798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Next, we will play our demo video.</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First, run the first Python script to read the bag file and save specific frames from it.</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Then, on the left side, this process enters the waiting state, while on the right terminal, execute the depth estimation module.</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Next, generate depth images, like this photo.</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Afterward, manually send a signal to the first script through the signal mechanism. This script will perform the final velocity calculation and display the results in the terminal.</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endParaRPr lang="zh-TW" altLang="en-US" dirty="0"/>
          </a:p>
        </p:txBody>
      </p:sp>
      <p:sp>
        <p:nvSpPr>
          <p:cNvPr id="4" name="投影片編號版面配置區 3"/>
          <p:cNvSpPr>
            <a:spLocks noGrp="1"/>
          </p:cNvSpPr>
          <p:nvPr>
            <p:ph type="sldNum" sz="quarter" idx="5"/>
          </p:nvPr>
        </p:nvSpPr>
        <p:spPr/>
        <p:txBody>
          <a:bodyPr/>
          <a:lstStyle/>
          <a:p>
            <a:fld id="{F4D952DB-52A0-4153-B454-727E9A66CEB9}" type="slidenum">
              <a:rPr lang="zh-TW" altLang="en-US" smtClean="0"/>
              <a:t>5</a:t>
            </a:fld>
            <a:endParaRPr lang="zh-TW" altLang="en-US"/>
          </a:p>
        </p:txBody>
      </p:sp>
    </p:spTree>
    <p:extLst>
      <p:ext uri="{BB962C8B-B14F-4D97-AF65-F5344CB8AC3E}">
        <p14:creationId xmlns:p14="http://schemas.microsoft.com/office/powerpoint/2010/main" val="699064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Next, we will provide a detailed explanation of each step.</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The previous steps primarily involve data collection. Firstly, we read the pre-recorded bag file to obtain the image information for each frame, including RGB images.</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a:p>
            <a:r>
              <a:rPr lang="en-US" altLang="zh-TW" sz="1800" kern="100" dirty="0">
                <a:effectLst/>
                <a:latin typeface="Calibri" panose="020F0502020204030204" pitchFamily="34" charset="0"/>
                <a:ea typeface="新細明體" panose="02020500000000000000" pitchFamily="18" charset="-120"/>
                <a:cs typeface="Times New Roman" panose="02020603050405020304" pitchFamily="18" charset="0"/>
              </a:rPr>
              <a:t>In the "save frame images" step, we save the RGB images for each frame from the bag file. Then, using YOLOX, we get the frames that contain people by extracting the preceding three frames and the subsequent three frames. These images will be fed into subsequent modules for depth estimation and calculations.</a:t>
            </a:r>
            <a:endParaRPr lang="zh-TW" altLang="zh-TW" sz="1800" kern="100" dirty="0">
              <a:effectLst/>
              <a:latin typeface="Calibri" panose="020F0502020204030204" pitchFamily="34" charset="0"/>
              <a:ea typeface="新細明體" panose="02020500000000000000" pitchFamily="18" charset="-120"/>
              <a:cs typeface="Times New Roman" panose="02020603050405020304" pitchFamily="18" charset="0"/>
            </a:endParaRPr>
          </a:p>
        </p:txBody>
      </p:sp>
      <p:sp>
        <p:nvSpPr>
          <p:cNvPr id="4" name="投影片編號版面配置區 3"/>
          <p:cNvSpPr>
            <a:spLocks noGrp="1"/>
          </p:cNvSpPr>
          <p:nvPr>
            <p:ph type="sldNum" sz="quarter" idx="5"/>
          </p:nvPr>
        </p:nvSpPr>
        <p:spPr/>
        <p:txBody>
          <a:bodyPr/>
          <a:lstStyle/>
          <a:p>
            <a:fld id="{F4D952DB-52A0-4153-B454-727E9A66CEB9}" type="slidenum">
              <a:rPr lang="zh-TW" altLang="en-US" smtClean="0"/>
              <a:t>6</a:t>
            </a:fld>
            <a:endParaRPr lang="zh-TW" altLang="en-US"/>
          </a:p>
        </p:txBody>
      </p:sp>
    </p:spTree>
    <p:extLst>
      <p:ext uri="{BB962C8B-B14F-4D97-AF65-F5344CB8AC3E}">
        <p14:creationId xmlns:p14="http://schemas.microsoft.com/office/powerpoint/2010/main" val="6916843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Our system rely on depth maps, which represent the 3D geometry of a scene.</a:t>
            </a:r>
          </a:p>
          <a:p>
            <a:r>
              <a:rPr lang="en-US" altLang="zh-TW" dirty="0"/>
              <a:t>Since depth sensors increase costs, we use Convolutional Neural Networks to predict the depth value of each pixel on a single image.</a:t>
            </a:r>
          </a:p>
          <a:p>
            <a:r>
              <a:rPr lang="en-US" altLang="zh-TW" dirty="0"/>
              <a:t>This approach create much denser measurements compare to regular 3D LiDAR</a:t>
            </a:r>
          </a:p>
          <a:p>
            <a:endParaRPr lang="zh-TW" altLang="en-US" dirty="0"/>
          </a:p>
        </p:txBody>
      </p:sp>
      <p:sp>
        <p:nvSpPr>
          <p:cNvPr id="4" name="投影片編號版面配置區 3"/>
          <p:cNvSpPr>
            <a:spLocks noGrp="1"/>
          </p:cNvSpPr>
          <p:nvPr>
            <p:ph type="sldNum" sz="quarter" idx="10"/>
          </p:nvPr>
        </p:nvSpPr>
        <p:spPr/>
        <p:txBody>
          <a:bodyPr/>
          <a:lstStyle/>
          <a:p>
            <a:fld id="{95CCF8F1-4359-4704-957A-E2335E3E0137}" type="slidenum">
              <a:rPr lang="zh-TW" altLang="en-US" smtClean="0"/>
              <a:t>7</a:t>
            </a:fld>
            <a:endParaRPr lang="zh-TW" altLang="en-US"/>
          </a:p>
        </p:txBody>
      </p:sp>
    </p:spTree>
    <p:extLst>
      <p:ext uri="{BB962C8B-B14F-4D97-AF65-F5344CB8AC3E}">
        <p14:creationId xmlns:p14="http://schemas.microsoft.com/office/powerpoint/2010/main" val="2971578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indent="0">
              <a:buFont typeface="Arial" panose="020B0604020202020204" pitchFamily="34" charset="0"/>
              <a:buNone/>
            </a:pPr>
            <a:r>
              <a:rPr lang="en-US" altLang="zh-TW" sz="1200" dirty="0">
                <a:latin typeface="Times New Roman" panose="02020603050405020304" pitchFamily="18" charset="0"/>
                <a:cs typeface="Times New Roman" panose="02020603050405020304" pitchFamily="18" charset="0"/>
              </a:rPr>
              <a:t>Dataset with full depth annotation is hard to collect, using monocular videos for training an additional pose network is needed to estimate the motion of the camera</a:t>
            </a:r>
          </a:p>
          <a:p>
            <a:pPr marL="0" indent="0">
              <a:buFont typeface="Arial" panose="020B0604020202020204" pitchFamily="34" charset="0"/>
              <a:buNone/>
            </a:pPr>
            <a:r>
              <a:rPr lang="en-US" altLang="zh-TW" dirty="0"/>
              <a:t>It learns to predict the pixel-level correspondence between pairs of images from monocular </a:t>
            </a:r>
            <a:r>
              <a:rPr lang="en-US" altLang="zh-TW" dirty="0" err="1"/>
              <a:t>vedio</a:t>
            </a:r>
            <a:endParaRPr lang="en-US" altLang="zh-TW" sz="1200" dirty="0">
              <a:latin typeface="Times New Roman" panose="02020603050405020304" pitchFamily="18" charset="0"/>
              <a:cs typeface="Times New Roman" panose="02020603050405020304" pitchFamily="18" charset="0"/>
            </a:endParaRPr>
          </a:p>
        </p:txBody>
      </p:sp>
      <p:sp>
        <p:nvSpPr>
          <p:cNvPr id="4" name="投影片編號版面配置區 3"/>
          <p:cNvSpPr>
            <a:spLocks noGrp="1"/>
          </p:cNvSpPr>
          <p:nvPr>
            <p:ph type="sldNum" sz="quarter" idx="5"/>
          </p:nvPr>
        </p:nvSpPr>
        <p:spPr/>
        <p:txBody>
          <a:bodyPr/>
          <a:lstStyle/>
          <a:p>
            <a:fld id="{95CCF8F1-4359-4704-957A-E2335E3E0137}" type="slidenum">
              <a:rPr lang="zh-TW" altLang="en-US" smtClean="0"/>
              <a:t>8</a:t>
            </a:fld>
            <a:endParaRPr lang="zh-TW" altLang="en-US"/>
          </a:p>
        </p:txBody>
      </p:sp>
    </p:spTree>
    <p:extLst>
      <p:ext uri="{BB962C8B-B14F-4D97-AF65-F5344CB8AC3E}">
        <p14:creationId xmlns:p14="http://schemas.microsoft.com/office/powerpoint/2010/main" val="7701681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Our method utilizes YOLO-X, an advanced object detection algorithm, to detect people and obtain accurate bounding boxes in images. By leveraging camera intrinsic parameters, we can determine the depth value of individuals within these bounding boxes.</a:t>
            </a:r>
          </a:p>
          <a:p>
            <a:r>
              <a:rPr lang="en-US" altLang="zh-TW" dirty="0"/>
              <a:t>First, we use YOLO-X to detect and localize people in the visual data. we set the confidence threshold to 0.85 to avoid detect other things, this means that if YOLO detects other objects, but their confidence is lower than 0.85, YOLO won’t predict their bounding boxes. This model excels at accurately identifying objects and generating precise bounding boxes. Once we have the bounding boxes, we focus on the center pixel of each person's box and extract its depth value. Using the pinhole principle, we convert the 2D pixel and depth information into 3D coordinates.</a:t>
            </a:r>
          </a:p>
          <a:p>
            <a:r>
              <a:rPr lang="en-US" altLang="zh-TW" dirty="0"/>
              <a:t>With the 3D coordinates in hand, we proceed to analyze the movement of individuals. By comparing their coordinates at different time points, we can calculate their velocity, providing valuable insights into their motion patterns. This allows us to understand how people are moving in the scene.</a:t>
            </a:r>
          </a:p>
          <a:p>
            <a:endParaRPr lang="en-US" altLang="zh-TW" sz="12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4" name="投影片編號版面配置區 3"/>
          <p:cNvSpPr>
            <a:spLocks noGrp="1"/>
          </p:cNvSpPr>
          <p:nvPr>
            <p:ph type="sldNum" sz="quarter" idx="5"/>
          </p:nvPr>
        </p:nvSpPr>
        <p:spPr/>
        <p:txBody>
          <a:bodyPr/>
          <a:lstStyle/>
          <a:p>
            <a:fld id="{F4D952DB-52A0-4153-B454-727E9A66CEB9}" type="slidenum">
              <a:rPr lang="zh-TW" altLang="en-US" smtClean="0"/>
              <a:t>9</a:t>
            </a:fld>
            <a:endParaRPr lang="zh-TW" altLang="en-US"/>
          </a:p>
        </p:txBody>
      </p:sp>
    </p:spTree>
    <p:extLst>
      <p:ext uri="{BB962C8B-B14F-4D97-AF65-F5344CB8AC3E}">
        <p14:creationId xmlns:p14="http://schemas.microsoft.com/office/powerpoint/2010/main" val="4096214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842AA3B-213E-1B42-4015-D21059D87714}"/>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674649EF-5ACD-F4B1-7FD3-0D1F46327D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9CBC16C7-F007-B2C4-4AFE-A14CA7580E83}"/>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143D0DD4-7486-E638-C6EE-490F007A8E2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E14EFA68-29F4-8C1C-AE7A-412953E610E2}"/>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313826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31B84FB-3D9D-027E-CF98-C72F8FD2FA8D}"/>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D1139F81-DEDF-37DA-C76D-E78AE0762769}"/>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4DADEBF7-D67B-B9E9-627F-091E0495B1B3}"/>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E06BA527-1E3A-C5FF-17D0-CB31B1FE744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2DBEE023-AE38-EB9C-429C-3082D103CA46}"/>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2258468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007EC315-58CD-CA1D-1705-50103A3C7D05}"/>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2071BA9B-03AB-A64B-2FDD-65E7AA6AB0AB}"/>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B8A1F148-316E-8948-6F43-03B330D5FC8B}"/>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AAAD4174-0359-F9A2-B0F8-6B59BCE37212}"/>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BE1717B1-0A05-B120-EF61-3C366A223C6E}"/>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26082842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D37BDDD-107B-4C57-8B3F-849E704693CD}"/>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508F228C-BF67-47AF-8665-4CEA0CBF74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78C77849-D581-4FD2-B1F6-5D5C97FFEEA3}"/>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500BB270-8CE0-4DDB-80D9-B7D0EC42CA49}"/>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A96A94E-07B1-453E-89C6-C89B6D9AD97A}"/>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42852636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6AD7D53-F931-4F0B-BDCA-DC56A222E4C7}"/>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80CA6BF8-5E51-4AD3-BFE9-0D897FE0242C}"/>
              </a:ext>
            </a:extLst>
          </p:cNvPr>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D929433-89D7-4603-98F3-B4AAC19F35BE}"/>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C10FB5BE-B769-4581-A19C-590CBE3D5953}"/>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2ADCF1BF-39FE-465A-81AD-5F8F1B870EF5}"/>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4601311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2FE820A-E6E1-42B5-8453-1C6EDA13044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E9F707E8-8846-44E1-874C-59143C14BF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a:extLst>
              <a:ext uri="{FF2B5EF4-FFF2-40B4-BE49-F238E27FC236}">
                <a16:creationId xmlns:a16="http://schemas.microsoft.com/office/drawing/2014/main" id="{E2AE626A-F5EA-4EE9-93C0-03BDEDEBFC98}"/>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C8E315C6-B20F-4EC0-8A44-58FF22CB3EA6}"/>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2F043AD-C47A-488F-A828-664D8796CD4E}"/>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3236090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3F9DCAA-8EE7-42B1-9EA3-F42412A72BD3}"/>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E98E2B77-775D-40BE-814B-698173CCCA22}"/>
              </a:ext>
            </a:extLst>
          </p:cNvPr>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3EDC1990-6D8E-47CA-9008-A7E2EBC3617C}"/>
              </a:ext>
            </a:extLst>
          </p:cNvPr>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D66880D7-3232-45E0-8A9A-79CCDA2BDBD1}"/>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6" name="頁尾版面配置區 5">
            <a:extLst>
              <a:ext uri="{FF2B5EF4-FFF2-40B4-BE49-F238E27FC236}">
                <a16:creationId xmlns:a16="http://schemas.microsoft.com/office/drawing/2014/main" id="{D872AA21-53A8-448A-A8E8-62008F754F5C}"/>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2D9CBEE-A599-43C9-B24D-E192A1E667F0}"/>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3208503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C7354F1-8A9F-46E3-B6C6-333E1EEA9C50}"/>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9233F8C-FE53-4400-9C19-748F330D73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a:extLst>
              <a:ext uri="{FF2B5EF4-FFF2-40B4-BE49-F238E27FC236}">
                <a16:creationId xmlns:a16="http://schemas.microsoft.com/office/drawing/2014/main" id="{412086EE-96CA-4437-AC54-3E65A9380264}"/>
              </a:ext>
            </a:extLst>
          </p:cNvPr>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20ECFF46-89B3-4ED2-89BE-93012611D2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a:extLst>
              <a:ext uri="{FF2B5EF4-FFF2-40B4-BE49-F238E27FC236}">
                <a16:creationId xmlns:a16="http://schemas.microsoft.com/office/drawing/2014/main" id="{79435CFF-F462-439F-9F3B-8166E9701CFA}"/>
              </a:ext>
            </a:extLst>
          </p:cNvPr>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7DDD05F8-32EF-4D8D-A7C5-A85C1583B2CB}"/>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8" name="頁尾版面配置區 7">
            <a:extLst>
              <a:ext uri="{FF2B5EF4-FFF2-40B4-BE49-F238E27FC236}">
                <a16:creationId xmlns:a16="http://schemas.microsoft.com/office/drawing/2014/main" id="{2E984F37-FA11-477B-B8FA-66DCDAA66A1D}"/>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E81BFBAB-B84F-4DCE-881C-09D8BAC0F78F}"/>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884993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0381E24-7D14-40D3-A418-D4960D6C3CBF}"/>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5EB6BF7B-8482-4548-881C-742EE54962B1}"/>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4" name="頁尾版面配置區 3">
            <a:extLst>
              <a:ext uri="{FF2B5EF4-FFF2-40B4-BE49-F238E27FC236}">
                <a16:creationId xmlns:a16="http://schemas.microsoft.com/office/drawing/2014/main" id="{6FF6C6C8-CD9A-4390-8CDE-6BA882425FC6}"/>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41FCE155-3215-4E2F-B9D8-3631DDB55707}"/>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21559046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E6DF7C8B-72A7-4525-8C64-184E53DCEDD4}"/>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3" name="頁尾版面配置區 2">
            <a:extLst>
              <a:ext uri="{FF2B5EF4-FFF2-40B4-BE49-F238E27FC236}">
                <a16:creationId xmlns:a16="http://schemas.microsoft.com/office/drawing/2014/main" id="{937D0527-8A8E-4661-921B-561B725DFA6D}"/>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E5DB4B7D-BD39-40EC-B6FB-0C3F0DF1BF44}"/>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26160910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792CD72-BAB8-4769-9B70-68B856F9E26B}"/>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74B0D1B4-0046-486C-8468-D6A519BE963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EF9AF824-01FD-43E1-A8CB-F2042D27E2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556890EA-64B1-41D6-8827-86F8AD33E491}"/>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6" name="頁尾版面配置區 5">
            <a:extLst>
              <a:ext uri="{FF2B5EF4-FFF2-40B4-BE49-F238E27FC236}">
                <a16:creationId xmlns:a16="http://schemas.microsoft.com/office/drawing/2014/main" id="{C2464BA4-26F8-435F-85E5-4B5F05DDD8C2}"/>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16BB69D1-90F0-40A7-9962-8F226EEAF0A0}"/>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779277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7DB929-5D04-AF2C-8D4E-6D51F551BEDA}"/>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7D44DE27-185A-7880-1551-B27864CDCD53}"/>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82EF0B5-944F-BA21-C39F-03C484065FD5}"/>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FFB2B561-C677-415B-6848-CC07BD9CDF9C}"/>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C84937E-9176-056F-202D-EAB139A9616A}"/>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42516356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A039F8-4701-4B38-B234-D9E17EFF8FE3}"/>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243686A0-B81B-422A-A30A-2B116FC906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26F974C7-2900-403C-86AC-BBFBFB871C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E75ED128-4AC9-4B71-AA20-7F733E42EAC4}"/>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6" name="頁尾版面配置區 5">
            <a:extLst>
              <a:ext uri="{FF2B5EF4-FFF2-40B4-BE49-F238E27FC236}">
                <a16:creationId xmlns:a16="http://schemas.microsoft.com/office/drawing/2014/main" id="{AD15503D-F520-422B-BEFA-AEDE2B72D250}"/>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62BD7591-8F2D-499A-9C17-A56C8F9180A1}"/>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4663996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92AF4F1-3604-4EA2-8397-AEF40B2220E9}"/>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D849A005-C619-49FA-B6F6-7782208C6802}"/>
              </a:ext>
            </a:extLst>
          </p:cNvPr>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F5977175-13BD-4ABF-8851-0D64307E03E2}"/>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6A840F05-D995-4BF5-ACB6-7F2853A34E94}"/>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FE107A0-82F2-4460-8B63-549C1F81EF85}"/>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22034406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1D72A041-A478-4379-B54E-E069F468D7E5}"/>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32862058-D17F-44CD-9BA0-0CE9D0205D0D}"/>
              </a:ext>
            </a:extLst>
          </p:cNvPr>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0FEABD4-2312-4659-ABDE-7FBD828D8163}"/>
              </a:ext>
            </a:extLst>
          </p:cNvPr>
          <p:cNvSpPr>
            <a:spLocks noGrp="1"/>
          </p:cNvSpPr>
          <p:nvPr>
            <p:ph type="dt" sz="half" idx="10"/>
          </p:nvPr>
        </p:nvSpPr>
        <p:spPr/>
        <p:txBody>
          <a:bodyPr/>
          <a:lstStyle/>
          <a:p>
            <a:fld id="{6C842752-06C2-4D18-9082-1FDB37FF8DA5}"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E3242E4B-4502-4B01-8E24-A13AB6B6411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BF5013F-D4BF-4774-87A0-8A9331FC8910}"/>
              </a:ext>
            </a:extLst>
          </p:cNvPr>
          <p:cNvSpPr>
            <a:spLocks noGrp="1"/>
          </p:cNvSpPr>
          <p:nvPr>
            <p:ph type="sldNum" sz="quarter" idx="12"/>
          </p:nvPr>
        </p:nvSpPr>
        <p:spPr/>
        <p:txBody>
          <a:body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3166973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0E5C0A1-DB2F-5C7B-E90F-FFF313689C1E}"/>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B1717D0B-D837-2E39-0A22-C756C6D48CB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E4FC803D-837E-F55A-7374-DE1DDBE9BFDA}"/>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8BD8D9D7-B8E3-1A64-02BA-18DF6195D34C}"/>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7237A66-A0A0-4294-8D86-07D99AFE040F}"/>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20370232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890CD18-8C80-BE89-0F8A-C28E7BD329F7}"/>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A81C39D6-B9CC-F8F0-C417-25A71857DDF0}"/>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6D5898F0-55CE-A8DC-25E4-D18E89122C31}"/>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26D945CA-531A-2D88-0790-20815D4A5011}"/>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6" name="頁尾版面配置區 5">
            <a:extLst>
              <a:ext uri="{FF2B5EF4-FFF2-40B4-BE49-F238E27FC236}">
                <a16:creationId xmlns:a16="http://schemas.microsoft.com/office/drawing/2014/main" id="{85E34AFA-C92A-D801-2AAE-03985DA0F89C}"/>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CED7EB2F-2A6B-96D3-10F6-1235C1D0893A}"/>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4106423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D23483C-5458-5E2B-2B4A-BF026F8F4E7F}"/>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935B067E-871C-BB8F-9163-925759E1BB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4A97C14D-CC2D-2DC7-041C-22CD8951DC20}"/>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9C202514-2FEB-BA45-1D92-E060120FBB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4D77C6D4-1035-47BE-9BF1-A60A3A9CE148}"/>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2DA0BB7F-7A7F-6006-3831-4A1C2635136A}"/>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8" name="頁尾版面配置區 7">
            <a:extLst>
              <a:ext uri="{FF2B5EF4-FFF2-40B4-BE49-F238E27FC236}">
                <a16:creationId xmlns:a16="http://schemas.microsoft.com/office/drawing/2014/main" id="{4BDAA9B6-C98B-7E1D-DE58-86714F9D3ABE}"/>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A1C98A08-0B52-1841-0430-A6E2C409D6E1}"/>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3568625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0916154-548A-A4C2-04ED-B03054D573D4}"/>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04B9B1D3-4905-BFBE-D678-816A23D1CAFE}"/>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4" name="頁尾版面配置區 3">
            <a:extLst>
              <a:ext uri="{FF2B5EF4-FFF2-40B4-BE49-F238E27FC236}">
                <a16:creationId xmlns:a16="http://schemas.microsoft.com/office/drawing/2014/main" id="{30570C64-4A15-EE4A-053C-5616A8924A5D}"/>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47A8439A-A664-B0FD-A74C-B82A3EA6C49B}"/>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3326737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67BC510F-F281-A5B5-DF08-EFA3F9E9D013}"/>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3" name="頁尾版面配置區 2">
            <a:extLst>
              <a:ext uri="{FF2B5EF4-FFF2-40B4-BE49-F238E27FC236}">
                <a16:creationId xmlns:a16="http://schemas.microsoft.com/office/drawing/2014/main" id="{583CA4DC-E6D5-A7DA-C5CB-F80ED80915D3}"/>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BBEAC96A-5045-5AE4-EE22-3F95192F2CE2}"/>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491534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CB2C283-0771-C766-4A24-9736B6EDAFF7}"/>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163D828A-1462-13F8-B7D5-2DBD6D6D1C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812920A3-D7C9-E9C3-BBAE-62DDE033E7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A59C18DA-0FDE-47FD-80BC-2DA3B5C52FC2}"/>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6" name="頁尾版面配置區 5">
            <a:extLst>
              <a:ext uri="{FF2B5EF4-FFF2-40B4-BE49-F238E27FC236}">
                <a16:creationId xmlns:a16="http://schemas.microsoft.com/office/drawing/2014/main" id="{DA7D21B6-6FE5-CC23-AABD-2F53A676EA16}"/>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8ED96BD2-93CB-5D10-70F4-9A0E6E9EBCCF}"/>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981728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057F57B-11B4-B396-94FF-B0F2082790E1}"/>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AA256DC4-4FDD-9037-6982-528DE1F572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6B5A3796-F469-E3A9-8FCD-3DC06D8DDB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BB0ABFF4-E0E0-B537-3A5C-E65584EC0F3A}"/>
              </a:ext>
            </a:extLst>
          </p:cNvPr>
          <p:cNvSpPr>
            <a:spLocks noGrp="1"/>
          </p:cNvSpPr>
          <p:nvPr>
            <p:ph type="dt" sz="half" idx="10"/>
          </p:nvPr>
        </p:nvSpPr>
        <p:spPr/>
        <p:txBody>
          <a:bodyPr/>
          <a:lstStyle/>
          <a:p>
            <a:fld id="{86A9BAA5-4BDF-417A-9E09-E03F2C67E8B2}" type="datetimeFigureOut">
              <a:rPr lang="zh-TW" altLang="en-US" smtClean="0"/>
              <a:t>2023/6/14</a:t>
            </a:fld>
            <a:endParaRPr lang="zh-TW" altLang="en-US"/>
          </a:p>
        </p:txBody>
      </p:sp>
      <p:sp>
        <p:nvSpPr>
          <p:cNvPr id="6" name="頁尾版面配置區 5">
            <a:extLst>
              <a:ext uri="{FF2B5EF4-FFF2-40B4-BE49-F238E27FC236}">
                <a16:creationId xmlns:a16="http://schemas.microsoft.com/office/drawing/2014/main" id="{2B099F76-688C-4915-40EA-EC998BE4693B}"/>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192FC389-74A4-8A08-60E4-047BBF2A45D7}"/>
              </a:ext>
            </a:extLst>
          </p:cNvPr>
          <p:cNvSpPr>
            <a:spLocks noGrp="1"/>
          </p:cNvSpPr>
          <p:nvPr>
            <p:ph type="sldNum" sz="quarter" idx="12"/>
          </p:nvPr>
        </p:nvSpPr>
        <p:spPr/>
        <p:txBody>
          <a:body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3616619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027FACE7-7507-E691-B5A7-08EB65C07F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0EA8B65E-6155-461A-8B9C-6599FF2689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14E8B65-CBC9-7D48-3782-C07916843A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A9BAA5-4BDF-417A-9E09-E03F2C67E8B2}"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A7CE5019-2C75-3692-EEFE-09D1E61C1B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AF67D91A-D9FC-728A-DF71-285E4DA3D4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A85CCC-FE70-4AA9-A0ED-F46082FB720F}" type="slidenum">
              <a:rPr lang="zh-TW" altLang="en-US" smtClean="0"/>
              <a:t>‹#›</a:t>
            </a:fld>
            <a:endParaRPr lang="zh-TW" altLang="en-US"/>
          </a:p>
        </p:txBody>
      </p:sp>
    </p:spTree>
    <p:extLst>
      <p:ext uri="{BB962C8B-B14F-4D97-AF65-F5344CB8AC3E}">
        <p14:creationId xmlns:p14="http://schemas.microsoft.com/office/powerpoint/2010/main" val="9706612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CC36F647-B1DB-42E2-83EA-D1D5E87D38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C2D6B30F-356A-497F-8427-4E20C99DA3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CCF582E-62C0-45BE-88BE-33E1FDF6B8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842752-06C2-4D18-9082-1FDB37FF8DA5}" type="datetimeFigureOut">
              <a:rPr lang="zh-TW" altLang="en-US" smtClean="0"/>
              <a:t>2023/6/14</a:t>
            </a:fld>
            <a:endParaRPr lang="zh-TW" altLang="en-US"/>
          </a:p>
        </p:txBody>
      </p:sp>
      <p:sp>
        <p:nvSpPr>
          <p:cNvPr id="5" name="頁尾版面配置區 4">
            <a:extLst>
              <a:ext uri="{FF2B5EF4-FFF2-40B4-BE49-F238E27FC236}">
                <a16:creationId xmlns:a16="http://schemas.microsoft.com/office/drawing/2014/main" id="{F05E9E83-7784-4D1C-8F11-BEA5EB083E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CA78C438-81C7-4247-A16B-FFAA178E23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370FD1-6673-4233-89A3-8FD48A3D5C4B}" type="slidenum">
              <a:rPr lang="zh-TW" altLang="en-US" smtClean="0"/>
              <a:t>‹#›</a:t>
            </a:fld>
            <a:endParaRPr lang="zh-TW" altLang="en-US"/>
          </a:p>
        </p:txBody>
      </p:sp>
    </p:spTree>
    <p:extLst>
      <p:ext uri="{BB962C8B-B14F-4D97-AF65-F5344CB8AC3E}">
        <p14:creationId xmlns:p14="http://schemas.microsoft.com/office/powerpoint/2010/main" val="9475153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圖片 4">
            <a:extLst>
              <a:ext uri="{FF2B5EF4-FFF2-40B4-BE49-F238E27FC236}">
                <a16:creationId xmlns:a16="http://schemas.microsoft.com/office/drawing/2014/main" id="{4403F262-CCE3-4D4F-87B8-BEA03E51AF38}"/>
              </a:ext>
            </a:extLst>
          </p:cNvPr>
          <p:cNvPicPr>
            <a:picLocks noChangeAspect="1"/>
          </p:cNvPicPr>
          <p:nvPr/>
        </p:nvPicPr>
        <p:blipFill rotWithShape="1">
          <a:blip r:embed="rId3">
            <a:alphaModFix amt="50000"/>
            <a:extLst>
              <a:ext uri="{28A0092B-C50C-407E-A947-70E740481C1C}">
                <a14:useLocalDpi xmlns:a14="http://schemas.microsoft.com/office/drawing/2010/main" val="0"/>
              </a:ext>
            </a:extLst>
          </a:blip>
          <a:srcRect t="18215" b="44238"/>
          <a:stretch/>
        </p:blipFill>
        <p:spPr>
          <a:xfrm>
            <a:off x="20" y="1"/>
            <a:ext cx="12191980" cy="6857999"/>
          </a:xfrm>
          <a:prstGeom prst="rect">
            <a:avLst/>
          </a:prstGeom>
        </p:spPr>
      </p:pic>
      <p:sp>
        <p:nvSpPr>
          <p:cNvPr id="2" name="標題 1">
            <a:extLst>
              <a:ext uri="{FF2B5EF4-FFF2-40B4-BE49-F238E27FC236}">
                <a16:creationId xmlns:a16="http://schemas.microsoft.com/office/drawing/2014/main" id="{778439AF-6008-4587-94AA-17F86B9372FF}"/>
              </a:ext>
            </a:extLst>
          </p:cNvPr>
          <p:cNvSpPr>
            <a:spLocks noGrp="1"/>
          </p:cNvSpPr>
          <p:nvPr>
            <p:ph type="ctrTitle"/>
          </p:nvPr>
        </p:nvSpPr>
        <p:spPr>
          <a:xfrm>
            <a:off x="874059" y="1623968"/>
            <a:ext cx="10443882" cy="2149256"/>
          </a:xfrm>
        </p:spPr>
        <p:txBody>
          <a:bodyPr>
            <a:normAutofit/>
          </a:bodyPr>
          <a:lstStyle/>
          <a:p>
            <a:r>
              <a:rPr lang="en-US" altLang="zh-TW" b="1" dirty="0">
                <a:solidFill>
                  <a:srgbClr val="FFFFFF"/>
                </a:solidFill>
                <a:latin typeface="Times New Roman" panose="02020603050405020304" pitchFamily="18" charset="0"/>
                <a:cs typeface="Times New Roman" panose="02020603050405020304" pitchFamily="18" charset="0"/>
              </a:rPr>
              <a:t>Velocity Prediction Base on 2D Vision</a:t>
            </a:r>
            <a:endParaRPr lang="zh-TW" altLang="en-US" b="1" dirty="0">
              <a:solidFill>
                <a:srgbClr val="FFFFFF"/>
              </a:solidFill>
              <a:latin typeface="Times New Roman" panose="02020603050405020304" pitchFamily="18" charset="0"/>
              <a:cs typeface="Times New Roman" panose="02020603050405020304" pitchFamily="18" charset="0"/>
            </a:endParaRPr>
          </a:p>
        </p:txBody>
      </p:sp>
      <p:sp>
        <p:nvSpPr>
          <p:cNvPr id="3" name="副標題 2">
            <a:extLst>
              <a:ext uri="{FF2B5EF4-FFF2-40B4-BE49-F238E27FC236}">
                <a16:creationId xmlns:a16="http://schemas.microsoft.com/office/drawing/2014/main" id="{3C46A1C6-6952-4B01-ADDB-D6B36DEEEE0E}"/>
              </a:ext>
            </a:extLst>
          </p:cNvPr>
          <p:cNvSpPr>
            <a:spLocks noGrp="1"/>
          </p:cNvSpPr>
          <p:nvPr>
            <p:ph type="subTitle" idx="1"/>
          </p:nvPr>
        </p:nvSpPr>
        <p:spPr>
          <a:xfrm>
            <a:off x="349624" y="4381829"/>
            <a:ext cx="4303058" cy="2149256"/>
          </a:xfrm>
        </p:spPr>
        <p:txBody>
          <a:bodyPr>
            <a:normAutofit/>
          </a:bodyPr>
          <a:lstStyle/>
          <a:p>
            <a:pPr algn="l"/>
            <a:r>
              <a:rPr lang="en-US" altLang="zh-TW" sz="2800" dirty="0">
                <a:solidFill>
                  <a:srgbClr val="FFFFFF"/>
                </a:solidFill>
                <a:latin typeface="Times New Roman" panose="02020603050405020304" pitchFamily="18" charset="0"/>
                <a:cs typeface="Times New Roman" panose="02020603050405020304" pitchFamily="18" charset="0"/>
              </a:rPr>
              <a:t>Team</a:t>
            </a:r>
            <a:r>
              <a:rPr lang="zh-TW" altLang="en-US" sz="2800" dirty="0">
                <a:solidFill>
                  <a:srgbClr val="FFFFFF"/>
                </a:solidFill>
                <a:latin typeface="Times New Roman" panose="02020603050405020304" pitchFamily="18" charset="0"/>
                <a:cs typeface="Times New Roman" panose="02020603050405020304" pitchFamily="18" charset="0"/>
              </a:rPr>
              <a:t> </a:t>
            </a:r>
            <a:r>
              <a:rPr lang="en-US" altLang="zh-TW" sz="2800" dirty="0">
                <a:solidFill>
                  <a:srgbClr val="FFFFFF"/>
                </a:solidFill>
                <a:latin typeface="Times New Roman" panose="02020603050405020304" pitchFamily="18" charset="0"/>
                <a:cs typeface="Times New Roman" panose="02020603050405020304" pitchFamily="18" charset="0"/>
              </a:rPr>
              <a:t>15:</a:t>
            </a:r>
          </a:p>
          <a:p>
            <a:pPr lvl="1" algn="l"/>
            <a:r>
              <a:rPr lang="en-US" altLang="zh-TW" dirty="0">
                <a:solidFill>
                  <a:srgbClr val="FFFFFF"/>
                </a:solidFill>
                <a:latin typeface="Times New Roman" panose="02020603050405020304" pitchFamily="18" charset="0"/>
                <a:cs typeface="Times New Roman" panose="02020603050405020304" pitchFamily="18" charset="0"/>
              </a:rPr>
              <a:t>311512007</a:t>
            </a:r>
            <a:r>
              <a:rPr lang="zh-TW" altLang="en-US" dirty="0">
                <a:solidFill>
                  <a:srgbClr val="FFFFFF"/>
                </a:solidFill>
                <a:latin typeface="Times New Roman" panose="02020603050405020304" pitchFamily="18" charset="0"/>
                <a:cs typeface="Times New Roman" panose="02020603050405020304" pitchFamily="18" charset="0"/>
              </a:rPr>
              <a:t> 蔡馥宇</a:t>
            </a:r>
            <a:endParaRPr lang="en-US" altLang="zh-TW" dirty="0">
              <a:solidFill>
                <a:srgbClr val="FFFFFF"/>
              </a:solidFill>
              <a:latin typeface="Times New Roman" panose="02020603050405020304" pitchFamily="18" charset="0"/>
              <a:cs typeface="Times New Roman" panose="02020603050405020304" pitchFamily="18" charset="0"/>
            </a:endParaRPr>
          </a:p>
          <a:p>
            <a:pPr lvl="1" algn="l"/>
            <a:r>
              <a:rPr lang="en-US" altLang="zh-TW" dirty="0">
                <a:solidFill>
                  <a:srgbClr val="FFFFFF"/>
                </a:solidFill>
                <a:latin typeface="Times New Roman" panose="02020603050405020304" pitchFamily="18" charset="0"/>
                <a:cs typeface="Times New Roman" panose="02020603050405020304" pitchFamily="18" charset="0"/>
              </a:rPr>
              <a:t>311512015 </a:t>
            </a:r>
            <a:r>
              <a:rPr lang="zh-TW" altLang="en-US" dirty="0">
                <a:solidFill>
                  <a:srgbClr val="FFFFFF"/>
                </a:solidFill>
                <a:latin typeface="Times New Roman" panose="02020603050405020304" pitchFamily="18" charset="0"/>
                <a:cs typeface="Times New Roman" panose="02020603050405020304" pitchFamily="18" charset="0"/>
              </a:rPr>
              <a:t>謝元碩</a:t>
            </a:r>
            <a:endParaRPr lang="en-US" altLang="zh-TW" dirty="0">
              <a:solidFill>
                <a:srgbClr val="FFFFFF"/>
              </a:solidFill>
              <a:latin typeface="Times New Roman" panose="02020603050405020304" pitchFamily="18" charset="0"/>
              <a:cs typeface="Times New Roman" panose="02020603050405020304" pitchFamily="18" charset="0"/>
            </a:endParaRPr>
          </a:p>
          <a:p>
            <a:pPr lvl="1" algn="l"/>
            <a:r>
              <a:rPr lang="en-US" altLang="zh-TW" dirty="0">
                <a:latin typeface="Times New Roman" panose="02020603050405020304" pitchFamily="18" charset="0"/>
                <a:cs typeface="Times New Roman" panose="02020603050405020304" pitchFamily="18" charset="0"/>
              </a:rPr>
              <a:t>311605011 </a:t>
            </a:r>
            <a:r>
              <a:rPr lang="zh-TW" altLang="en-US" dirty="0">
                <a:latin typeface="Times New Roman" panose="02020603050405020304" pitchFamily="18" charset="0"/>
                <a:cs typeface="Times New Roman" panose="02020603050405020304" pitchFamily="18" charset="0"/>
              </a:rPr>
              <a:t>黃品振</a:t>
            </a:r>
            <a:endParaRPr lang="en-US" altLang="zh-TW" dirty="0">
              <a:latin typeface="Times New Roman" panose="02020603050405020304" pitchFamily="18" charset="0"/>
              <a:cs typeface="Times New Roman" panose="02020603050405020304" pitchFamily="18" charset="0"/>
            </a:endParaRPr>
          </a:p>
          <a:p>
            <a:pPr lvl="1" algn="l"/>
            <a:r>
              <a:rPr lang="en-US" altLang="zh-TW" dirty="0">
                <a:latin typeface="Times New Roman" panose="02020603050405020304" pitchFamily="18" charset="0"/>
                <a:cs typeface="Times New Roman" panose="02020603050405020304" pitchFamily="18" charset="0"/>
              </a:rPr>
              <a:t>310605024</a:t>
            </a:r>
            <a:r>
              <a:rPr lang="zh-TW" altLang="en-US" dirty="0">
                <a:latin typeface="Times New Roman" panose="02020603050405020304" pitchFamily="18" charset="0"/>
                <a:cs typeface="Times New Roman" panose="02020603050405020304" pitchFamily="18" charset="0"/>
              </a:rPr>
              <a:t> 陳祥曦</a:t>
            </a:r>
            <a:endParaRPr lang="zh-TW" altLang="en-US"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521710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5461"/>
    </mc:Choice>
    <mc:Fallback xmlns="">
      <p:transition spd="slow" advTm="1546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858310-A0B8-A7BF-9D57-7A256B6787B0}"/>
              </a:ext>
            </a:extLst>
          </p:cNvPr>
          <p:cNvSpPr>
            <a:spLocks noGrp="1"/>
          </p:cNvSpPr>
          <p:nvPr>
            <p:ph type="title"/>
          </p:nvPr>
        </p:nvSpPr>
        <p:spPr>
          <a:xfrm>
            <a:off x="838200" y="365126"/>
            <a:ext cx="10515600" cy="801202"/>
          </a:xfrm>
        </p:spPr>
        <p:txBody>
          <a:bodyPr>
            <a:normAutofit/>
          </a:bodyPr>
          <a:lstStyle/>
          <a:p>
            <a:pPr algn="ctr"/>
            <a:r>
              <a:rPr lang="en-US" altLang="zh-TW" sz="4000" dirty="0">
                <a:latin typeface="Times New Roman" panose="02020603050405020304" pitchFamily="18" charset="0"/>
                <a:ea typeface="標楷體" panose="03000509000000000000" pitchFamily="65" charset="-120"/>
                <a:cs typeface="Times New Roman" panose="02020603050405020304" pitchFamily="18" charset="0"/>
              </a:rPr>
              <a:t>Experiment Results </a:t>
            </a:r>
            <a:endParaRPr lang="zh-TW" altLang="en-US" sz="40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7" name="內容版面配置區 2">
            <a:extLst>
              <a:ext uri="{FF2B5EF4-FFF2-40B4-BE49-F238E27FC236}">
                <a16:creationId xmlns:a16="http://schemas.microsoft.com/office/drawing/2014/main" id="{9697F2E3-3E9D-2D6F-AAA9-E6BCEA23F958}"/>
              </a:ext>
            </a:extLst>
          </p:cNvPr>
          <p:cNvSpPr txBox="1">
            <a:spLocks/>
          </p:cNvSpPr>
          <p:nvPr/>
        </p:nvSpPr>
        <p:spPr>
          <a:xfrm>
            <a:off x="1145931" y="1463111"/>
            <a:ext cx="10515600" cy="42846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Experimental environment</a:t>
            </a: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pPr marL="0" indent="0">
              <a:buNone/>
            </a:pPr>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pPr marL="0" indent="0">
              <a:buNone/>
            </a:pPr>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pPr marL="0" indent="0">
              <a:buNone/>
            </a:pPr>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p:txBody>
      </p:sp>
      <p:pic>
        <p:nvPicPr>
          <p:cNvPr id="9" name="圖片 8">
            <a:extLst>
              <a:ext uri="{FF2B5EF4-FFF2-40B4-BE49-F238E27FC236}">
                <a16:creationId xmlns:a16="http://schemas.microsoft.com/office/drawing/2014/main" id="{D2A9206C-7E86-B508-DE64-36F91BF0E5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3686" y="1884248"/>
            <a:ext cx="3212798" cy="4284696"/>
          </a:xfrm>
          <a:prstGeom prst="rect">
            <a:avLst/>
          </a:prstGeom>
        </p:spPr>
      </p:pic>
      <p:pic>
        <p:nvPicPr>
          <p:cNvPr id="13" name="圖片 12">
            <a:extLst>
              <a:ext uri="{FF2B5EF4-FFF2-40B4-BE49-F238E27FC236}">
                <a16:creationId xmlns:a16="http://schemas.microsoft.com/office/drawing/2014/main" id="{033489C1-A55E-DBDB-FD86-6D8659AEAE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6484" y="1884248"/>
            <a:ext cx="3212798" cy="4284696"/>
          </a:xfrm>
          <a:prstGeom prst="rect">
            <a:avLst/>
          </a:prstGeom>
        </p:spPr>
      </p:pic>
      <p:cxnSp>
        <p:nvCxnSpPr>
          <p:cNvPr id="4" name="直線接點 3">
            <a:extLst>
              <a:ext uri="{FF2B5EF4-FFF2-40B4-BE49-F238E27FC236}">
                <a16:creationId xmlns:a16="http://schemas.microsoft.com/office/drawing/2014/main" id="{5322E7CA-4C68-156C-C5FE-4C46C18DAD87}"/>
              </a:ext>
            </a:extLst>
          </p:cNvPr>
          <p:cNvCxnSpPr/>
          <p:nvPr/>
        </p:nvCxnSpPr>
        <p:spPr>
          <a:xfrm>
            <a:off x="6232635" y="2785241"/>
            <a:ext cx="0" cy="21336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弧形 4">
            <a:extLst>
              <a:ext uri="{FF2B5EF4-FFF2-40B4-BE49-F238E27FC236}">
                <a16:creationId xmlns:a16="http://schemas.microsoft.com/office/drawing/2014/main" id="{9C38AB0D-C62A-D4AD-B334-9C065E75B017}"/>
              </a:ext>
            </a:extLst>
          </p:cNvPr>
          <p:cNvSpPr/>
          <p:nvPr/>
        </p:nvSpPr>
        <p:spPr>
          <a:xfrm rot="940796">
            <a:off x="6116581" y="2817919"/>
            <a:ext cx="267881" cy="189186"/>
          </a:xfrm>
          <a:prstGeom prst="arc">
            <a:avLst>
              <a:gd name="adj1" fmla="val 14835745"/>
              <a:gd name="adj2" fmla="val 20581467"/>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6" name="弧形 5">
            <a:extLst>
              <a:ext uri="{FF2B5EF4-FFF2-40B4-BE49-F238E27FC236}">
                <a16:creationId xmlns:a16="http://schemas.microsoft.com/office/drawing/2014/main" id="{2C3558C4-F2C4-F600-6A63-5872E9CCED20}"/>
              </a:ext>
            </a:extLst>
          </p:cNvPr>
          <p:cNvSpPr/>
          <p:nvPr/>
        </p:nvSpPr>
        <p:spPr>
          <a:xfrm rot="7208162">
            <a:off x="6141561" y="4685958"/>
            <a:ext cx="267881" cy="189186"/>
          </a:xfrm>
          <a:prstGeom prst="arc">
            <a:avLst>
              <a:gd name="adj1" fmla="val 14835745"/>
              <a:gd name="adj2" fmla="val 20581467"/>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p>
        </p:txBody>
      </p:sp>
      <p:sp>
        <p:nvSpPr>
          <p:cNvPr id="8" name="標題 1">
            <a:extLst>
              <a:ext uri="{FF2B5EF4-FFF2-40B4-BE49-F238E27FC236}">
                <a16:creationId xmlns:a16="http://schemas.microsoft.com/office/drawing/2014/main" id="{EE949F85-ABE3-ED17-973F-1F9783C341FD}"/>
              </a:ext>
            </a:extLst>
          </p:cNvPr>
          <p:cNvSpPr txBox="1">
            <a:spLocks/>
          </p:cNvSpPr>
          <p:nvPr/>
        </p:nvSpPr>
        <p:spPr>
          <a:xfrm>
            <a:off x="6369271" y="3605870"/>
            <a:ext cx="883952" cy="538486"/>
          </a:xfrm>
          <a:prstGeom prst="rect">
            <a:avLst/>
          </a:prstGeom>
          <a:solidFill>
            <a:schemeClr val="accent2">
              <a:lumMod val="40000"/>
              <a:lumOff val="6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TW" sz="2400" dirty="0">
                <a:solidFill>
                  <a:srgbClr val="FF0000"/>
                </a:solidFill>
                <a:latin typeface="Times New Roman" panose="02020603050405020304" pitchFamily="18" charset="0"/>
                <a:cs typeface="Times New Roman" panose="02020603050405020304" pitchFamily="18" charset="0"/>
              </a:rPr>
              <a:t>40cm</a:t>
            </a:r>
            <a:endParaRPr lang="zh-TW" altLang="en-US" sz="24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438353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858310-A0B8-A7BF-9D57-7A256B6787B0}"/>
              </a:ext>
            </a:extLst>
          </p:cNvPr>
          <p:cNvSpPr>
            <a:spLocks noGrp="1"/>
          </p:cNvSpPr>
          <p:nvPr>
            <p:ph type="title"/>
          </p:nvPr>
        </p:nvSpPr>
        <p:spPr>
          <a:xfrm>
            <a:off x="838200" y="365126"/>
            <a:ext cx="10515600" cy="801202"/>
          </a:xfrm>
        </p:spPr>
        <p:txBody>
          <a:bodyPr>
            <a:normAutofit/>
          </a:bodyPr>
          <a:lstStyle/>
          <a:p>
            <a:pPr algn="ctr"/>
            <a:r>
              <a:rPr lang="en-US" altLang="zh-TW" sz="4000" dirty="0">
                <a:latin typeface="Times New Roman" panose="02020603050405020304" pitchFamily="18" charset="0"/>
                <a:ea typeface="標楷體" panose="03000509000000000000" pitchFamily="65" charset="-120"/>
                <a:cs typeface="Times New Roman" panose="02020603050405020304" pitchFamily="18" charset="0"/>
              </a:rPr>
              <a:t>Experiment Results </a:t>
            </a:r>
            <a:endParaRPr lang="zh-TW" altLang="en-US" sz="4000" dirty="0">
              <a:latin typeface="Times New Roman" panose="02020603050405020304" pitchFamily="18" charset="0"/>
              <a:ea typeface="標楷體" panose="03000509000000000000" pitchFamily="65" charset="-120"/>
              <a:cs typeface="Times New Roman" panose="02020603050405020304" pitchFamily="18" charset="0"/>
            </a:endParaRPr>
          </a:p>
        </p:txBody>
      </p:sp>
      <p:sp>
        <p:nvSpPr>
          <p:cNvPr id="7" name="內容版面配置區 2">
            <a:extLst>
              <a:ext uri="{FF2B5EF4-FFF2-40B4-BE49-F238E27FC236}">
                <a16:creationId xmlns:a16="http://schemas.microsoft.com/office/drawing/2014/main" id="{9697F2E3-3E9D-2D6F-AAA9-E6BCEA23F958}"/>
              </a:ext>
            </a:extLst>
          </p:cNvPr>
          <p:cNvSpPr txBox="1">
            <a:spLocks/>
          </p:cNvSpPr>
          <p:nvPr/>
        </p:nvSpPr>
        <p:spPr>
          <a:xfrm>
            <a:off x="1145931" y="1463111"/>
            <a:ext cx="10515600" cy="42846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2400" dirty="0">
                <a:latin typeface="Times New Roman" panose="02020603050405020304" pitchFamily="18" charset="0"/>
                <a:ea typeface="標楷體" panose="03000509000000000000" pitchFamily="65" charset="-120"/>
                <a:cs typeface="Times New Roman" panose="02020603050405020304" pitchFamily="18" charset="0"/>
              </a:rPr>
              <a:t>Compare with </a:t>
            </a:r>
            <a:r>
              <a:rPr lang="en-US" altLang="zh-TW" sz="2400" dirty="0" err="1">
                <a:latin typeface="Times New Roman" panose="02020603050405020304" pitchFamily="18" charset="0"/>
                <a:ea typeface="標楷體" panose="03000509000000000000" pitchFamily="65" charset="-120"/>
                <a:cs typeface="Times New Roman" panose="02020603050405020304" pitchFamily="18" charset="0"/>
              </a:rPr>
              <a:t>groundtruth</a:t>
            </a:r>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pPr marL="0" indent="0">
              <a:buNone/>
            </a:pPr>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pPr marL="0" indent="0">
              <a:buNone/>
            </a:pPr>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pPr marL="0" indent="0">
              <a:buNone/>
            </a:pPr>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a:p>
            <a:endParaRPr lang="en-US" altLang="zh-TW" sz="2400" dirty="0">
              <a:latin typeface="Times New Roman" panose="02020603050405020304" pitchFamily="18" charset="0"/>
              <a:ea typeface="標楷體" panose="03000509000000000000" pitchFamily="65" charset="-120"/>
              <a:cs typeface="Times New Roman" panose="02020603050405020304" pitchFamily="18" charset="0"/>
            </a:endParaRPr>
          </a:p>
        </p:txBody>
      </p:sp>
      <p:graphicFrame>
        <p:nvGraphicFramePr>
          <p:cNvPr id="3" name="表格 3">
            <a:extLst>
              <a:ext uri="{FF2B5EF4-FFF2-40B4-BE49-F238E27FC236}">
                <a16:creationId xmlns:a16="http://schemas.microsoft.com/office/drawing/2014/main" id="{DE1B3732-EA05-F006-B300-E3B9FA7DEBCA}"/>
              </a:ext>
            </a:extLst>
          </p:cNvPr>
          <p:cNvGraphicFramePr>
            <a:graphicFrameLocks noGrp="1"/>
          </p:cNvGraphicFramePr>
          <p:nvPr/>
        </p:nvGraphicFramePr>
        <p:xfrm>
          <a:off x="2032000" y="2270674"/>
          <a:ext cx="8257892" cy="3124216"/>
        </p:xfrm>
        <a:graphic>
          <a:graphicData uri="http://schemas.openxmlformats.org/drawingml/2006/table">
            <a:tbl>
              <a:tblPr firstRow="1" bandRow="1">
                <a:tableStyleId>{5C22544A-7EE6-4342-B048-85BDC9FD1C3A}</a:tableStyleId>
              </a:tblPr>
              <a:tblGrid>
                <a:gridCol w="2064473">
                  <a:extLst>
                    <a:ext uri="{9D8B030D-6E8A-4147-A177-3AD203B41FA5}">
                      <a16:colId xmlns:a16="http://schemas.microsoft.com/office/drawing/2014/main" val="1870631758"/>
                    </a:ext>
                  </a:extLst>
                </a:gridCol>
                <a:gridCol w="2064473">
                  <a:extLst>
                    <a:ext uri="{9D8B030D-6E8A-4147-A177-3AD203B41FA5}">
                      <a16:colId xmlns:a16="http://schemas.microsoft.com/office/drawing/2014/main" val="1121667009"/>
                    </a:ext>
                  </a:extLst>
                </a:gridCol>
                <a:gridCol w="2064473">
                  <a:extLst>
                    <a:ext uri="{9D8B030D-6E8A-4147-A177-3AD203B41FA5}">
                      <a16:colId xmlns:a16="http://schemas.microsoft.com/office/drawing/2014/main" val="3945474645"/>
                    </a:ext>
                  </a:extLst>
                </a:gridCol>
                <a:gridCol w="2064473">
                  <a:extLst>
                    <a:ext uri="{9D8B030D-6E8A-4147-A177-3AD203B41FA5}">
                      <a16:colId xmlns:a16="http://schemas.microsoft.com/office/drawing/2014/main" val="451760311"/>
                    </a:ext>
                  </a:extLst>
                </a:gridCol>
              </a:tblGrid>
              <a:tr h="781054">
                <a:tc>
                  <a:txBody>
                    <a:bodyPr/>
                    <a:lstStyle/>
                    <a:p>
                      <a:pPr algn="just"/>
                      <a:endParaRPr lang="zh-TW" altLang="en-US" dirty="0"/>
                    </a:p>
                  </a:txBody>
                  <a:tcPr anchor="ctr"/>
                </a:tc>
                <a:tc>
                  <a:txBody>
                    <a:bodyPr/>
                    <a:lstStyle/>
                    <a:p>
                      <a:pPr algn="ctr"/>
                      <a:r>
                        <a:rPr lang="en-US" altLang="zh-TW" dirty="0"/>
                        <a:t>Ours </a:t>
                      </a:r>
                      <a:endParaRPr lang="zh-TW" altLang="en-US" dirty="0"/>
                    </a:p>
                  </a:txBody>
                  <a:tcPr anchor="ctr"/>
                </a:tc>
                <a:tc>
                  <a:txBody>
                    <a:bodyPr/>
                    <a:lstStyle/>
                    <a:p>
                      <a:pPr algn="ctr"/>
                      <a:r>
                        <a:rPr lang="en-US" altLang="zh-TW" dirty="0" err="1"/>
                        <a:t>groundtruth</a:t>
                      </a:r>
                      <a:endParaRPr lang="zh-TW" altLang="en-US" dirty="0"/>
                    </a:p>
                  </a:txBody>
                  <a:tcPr anchor="ctr"/>
                </a:tc>
                <a:tc>
                  <a:txBody>
                    <a:bodyPr/>
                    <a:lstStyle/>
                    <a:p>
                      <a:pPr algn="ctr"/>
                      <a:r>
                        <a:rPr lang="en-US" altLang="zh-TW" dirty="0"/>
                        <a:t>error</a:t>
                      </a:r>
                      <a:endParaRPr lang="zh-TW" altLang="en-US" dirty="0"/>
                    </a:p>
                  </a:txBody>
                  <a:tcPr anchor="ctr"/>
                </a:tc>
                <a:extLst>
                  <a:ext uri="{0D108BD9-81ED-4DB2-BD59-A6C34878D82A}">
                    <a16:rowId xmlns:a16="http://schemas.microsoft.com/office/drawing/2014/main" val="25148934"/>
                  </a:ext>
                </a:extLst>
              </a:tr>
              <a:tr h="781054">
                <a:tc>
                  <a:txBody>
                    <a:bodyPr/>
                    <a:lstStyle/>
                    <a:p>
                      <a:pPr algn="ctr"/>
                      <a:r>
                        <a:rPr lang="en-US" altLang="zh-TW" dirty="0"/>
                        <a:t>Distance</a:t>
                      </a:r>
                      <a:endParaRPr lang="zh-TW" altLang="en-US" dirty="0"/>
                    </a:p>
                  </a:txBody>
                  <a:tcPr anchor="ctr"/>
                </a:tc>
                <a:tc>
                  <a:txBody>
                    <a:bodyPr/>
                    <a:lstStyle/>
                    <a:p>
                      <a:pPr algn="ctr"/>
                      <a:r>
                        <a:rPr lang="en-US" altLang="zh-TW" dirty="0"/>
                        <a:t>5.88m</a:t>
                      </a:r>
                      <a:endParaRPr lang="zh-TW" altLang="en-US" dirty="0"/>
                    </a:p>
                  </a:txBody>
                  <a:tcPr anchor="ctr"/>
                </a:tc>
                <a:tc>
                  <a:txBody>
                    <a:bodyPr/>
                    <a:lstStyle/>
                    <a:p>
                      <a:pPr algn="ctr"/>
                      <a:r>
                        <a:rPr lang="en-US" altLang="zh-TW" dirty="0"/>
                        <a:t>6.42m</a:t>
                      </a:r>
                      <a:endParaRPr lang="zh-TW" altLang="en-US" dirty="0"/>
                    </a:p>
                  </a:txBody>
                  <a:tcPr anchor="ctr"/>
                </a:tc>
                <a:tc>
                  <a:txBody>
                    <a:bodyPr/>
                    <a:lstStyle/>
                    <a:p>
                      <a:pPr algn="ctr"/>
                      <a:r>
                        <a:rPr lang="en-US" altLang="zh-TW" dirty="0"/>
                        <a:t>0.54m(8.4%)</a:t>
                      </a:r>
                      <a:endParaRPr lang="zh-TW" altLang="en-US" dirty="0"/>
                    </a:p>
                  </a:txBody>
                  <a:tcPr anchor="ctr"/>
                </a:tc>
                <a:extLst>
                  <a:ext uri="{0D108BD9-81ED-4DB2-BD59-A6C34878D82A}">
                    <a16:rowId xmlns:a16="http://schemas.microsoft.com/office/drawing/2014/main" val="2068522071"/>
                  </a:ext>
                </a:extLst>
              </a:tr>
              <a:tr h="781054">
                <a:tc>
                  <a:txBody>
                    <a:bodyPr/>
                    <a:lstStyle/>
                    <a:p>
                      <a:pPr algn="ctr"/>
                      <a:r>
                        <a:rPr lang="en-US" altLang="zh-TW" dirty="0"/>
                        <a:t>Elapsed time</a:t>
                      </a:r>
                      <a:endParaRPr lang="zh-TW" altLang="en-US" dirty="0"/>
                    </a:p>
                  </a:txBody>
                  <a:tcPr anchor="ctr"/>
                </a:tc>
                <a:tc>
                  <a:txBody>
                    <a:bodyPr/>
                    <a:lstStyle/>
                    <a:p>
                      <a:pPr algn="ctr"/>
                      <a:r>
                        <a:rPr lang="en-US" altLang="zh-TW" dirty="0"/>
                        <a:t>11.46s</a:t>
                      </a:r>
                      <a:endParaRPr lang="zh-TW" altLang="en-US" dirty="0"/>
                    </a:p>
                  </a:txBody>
                  <a:tcPr anchor="ctr"/>
                </a:tc>
                <a:tc>
                  <a:txBody>
                    <a:bodyPr/>
                    <a:lstStyle/>
                    <a:p>
                      <a:pPr algn="ctr"/>
                      <a:r>
                        <a:rPr lang="en-US" altLang="zh-TW" dirty="0"/>
                        <a:t>11.46s</a:t>
                      </a:r>
                      <a:endParaRPr lang="zh-TW" altLang="en-US" dirty="0"/>
                    </a:p>
                  </a:txBody>
                  <a:tcPr anchor="ctr"/>
                </a:tc>
                <a:tc>
                  <a:txBody>
                    <a:bodyPr/>
                    <a:lstStyle/>
                    <a:p>
                      <a:pPr algn="ctr"/>
                      <a:r>
                        <a:rPr lang="en-US" altLang="zh-TW" dirty="0"/>
                        <a:t>0</a:t>
                      </a:r>
                      <a:endParaRPr lang="zh-TW" altLang="en-US" dirty="0"/>
                    </a:p>
                  </a:txBody>
                  <a:tcPr anchor="ctr"/>
                </a:tc>
                <a:extLst>
                  <a:ext uri="{0D108BD9-81ED-4DB2-BD59-A6C34878D82A}">
                    <a16:rowId xmlns:a16="http://schemas.microsoft.com/office/drawing/2014/main" val="784002306"/>
                  </a:ext>
                </a:extLst>
              </a:tr>
              <a:tr h="781054">
                <a:tc>
                  <a:txBody>
                    <a:bodyPr/>
                    <a:lstStyle/>
                    <a:p>
                      <a:pPr algn="ctr"/>
                      <a:r>
                        <a:rPr lang="en-US" altLang="zh-TW" dirty="0"/>
                        <a:t>Velocity</a:t>
                      </a:r>
                      <a:endParaRPr lang="zh-TW" altLang="en-US" dirty="0"/>
                    </a:p>
                  </a:txBody>
                  <a:tcPr anchor="ctr"/>
                </a:tc>
                <a:tc>
                  <a:txBody>
                    <a:bodyPr/>
                    <a:lstStyle/>
                    <a:p>
                      <a:pPr algn="ctr"/>
                      <a:r>
                        <a:rPr lang="en-US" altLang="zh-TW" dirty="0"/>
                        <a:t>0.51m/s</a:t>
                      </a:r>
                      <a:endParaRPr lang="zh-TW" altLang="en-US" dirty="0"/>
                    </a:p>
                  </a:txBody>
                  <a:tcPr anchor="ctr"/>
                </a:tc>
                <a:tc>
                  <a:txBody>
                    <a:bodyPr/>
                    <a:lstStyle/>
                    <a:p>
                      <a:pPr algn="ctr"/>
                      <a:r>
                        <a:rPr lang="en-US" altLang="zh-TW" dirty="0"/>
                        <a:t>0.56m/s</a:t>
                      </a:r>
                      <a:endParaRPr lang="zh-TW" altLang="en-US" dirty="0"/>
                    </a:p>
                  </a:txBody>
                  <a:tcPr anchor="ctr"/>
                </a:tc>
                <a:tc>
                  <a:txBody>
                    <a:bodyPr/>
                    <a:lstStyle/>
                    <a:p>
                      <a:pPr algn="ctr"/>
                      <a:r>
                        <a:rPr lang="en-US" altLang="zh-TW" dirty="0"/>
                        <a:t>0.05m/s(8.9%)</a:t>
                      </a:r>
                      <a:endParaRPr lang="zh-TW" altLang="en-US" dirty="0"/>
                    </a:p>
                  </a:txBody>
                  <a:tcPr anchor="ctr"/>
                </a:tc>
                <a:extLst>
                  <a:ext uri="{0D108BD9-81ED-4DB2-BD59-A6C34878D82A}">
                    <a16:rowId xmlns:a16="http://schemas.microsoft.com/office/drawing/2014/main" val="1841865095"/>
                  </a:ext>
                </a:extLst>
              </a:tr>
            </a:tbl>
          </a:graphicData>
        </a:graphic>
      </p:graphicFrame>
    </p:spTree>
    <p:extLst>
      <p:ext uri="{BB962C8B-B14F-4D97-AF65-F5344CB8AC3E}">
        <p14:creationId xmlns:p14="http://schemas.microsoft.com/office/powerpoint/2010/main" val="3696703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圖片 4">
            <a:extLst>
              <a:ext uri="{FF2B5EF4-FFF2-40B4-BE49-F238E27FC236}">
                <a16:creationId xmlns:a16="http://schemas.microsoft.com/office/drawing/2014/main" id="{4403F262-CCE3-4D4F-87B8-BEA03E51AF38}"/>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18215" b="44238"/>
          <a:stretch/>
        </p:blipFill>
        <p:spPr>
          <a:xfrm>
            <a:off x="20" y="1"/>
            <a:ext cx="12191980" cy="6857999"/>
          </a:xfrm>
          <a:prstGeom prst="rect">
            <a:avLst/>
          </a:prstGeom>
        </p:spPr>
      </p:pic>
      <p:sp>
        <p:nvSpPr>
          <p:cNvPr id="2" name="標題 1">
            <a:extLst>
              <a:ext uri="{FF2B5EF4-FFF2-40B4-BE49-F238E27FC236}">
                <a16:creationId xmlns:a16="http://schemas.microsoft.com/office/drawing/2014/main" id="{778439AF-6008-4587-94AA-17F86B9372FF}"/>
              </a:ext>
            </a:extLst>
          </p:cNvPr>
          <p:cNvSpPr>
            <a:spLocks noGrp="1"/>
          </p:cNvSpPr>
          <p:nvPr>
            <p:ph type="ctrTitle"/>
          </p:nvPr>
        </p:nvSpPr>
        <p:spPr>
          <a:xfrm>
            <a:off x="874059" y="1623968"/>
            <a:ext cx="10443882" cy="2149256"/>
          </a:xfrm>
        </p:spPr>
        <p:txBody>
          <a:bodyPr>
            <a:normAutofit/>
          </a:bodyPr>
          <a:lstStyle/>
          <a:p>
            <a:r>
              <a:rPr lang="en-US" altLang="zh-TW" b="1" dirty="0">
                <a:solidFill>
                  <a:srgbClr val="FFFFFF"/>
                </a:solidFill>
                <a:latin typeface="Times New Roman" panose="02020603050405020304" pitchFamily="18" charset="0"/>
                <a:cs typeface="Times New Roman" panose="02020603050405020304" pitchFamily="18" charset="0"/>
              </a:rPr>
              <a:t>Thank you</a:t>
            </a:r>
            <a:endParaRPr lang="zh-TW" altLang="en-US" b="1"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68441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602"/>
    </mc:Choice>
    <mc:Fallback xmlns="">
      <p:transition spd="slow" advTm="3602"/>
    </mc:Fallback>
  </mc:AlternateContent>
  <p:extLst>
    <p:ext uri="{3A86A75C-4F4B-4683-9AE1-C65F6400EC91}">
      <p14:laserTraceLst xmlns:p14="http://schemas.microsoft.com/office/powerpoint/2010/main">
        <p14:tracePtLst>
          <p14:tracePt t="2655" x="11639550" y="1801813"/>
          <p14:tracePt t="2662" x="10739438" y="1547813"/>
          <p14:tracePt t="2670" x="9917113" y="1247775"/>
          <p14:tracePt t="2677" x="9048750" y="900113"/>
          <p14:tracePt t="2684" x="8370888" y="506413"/>
          <p14:tracePt t="2692" x="7627938" y="111125"/>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圖片 4">
            <a:extLst>
              <a:ext uri="{FF2B5EF4-FFF2-40B4-BE49-F238E27FC236}">
                <a16:creationId xmlns:a16="http://schemas.microsoft.com/office/drawing/2014/main" id="{BDECBF76-47C1-45CD-9797-43C1B6B18D5D}"/>
              </a:ext>
            </a:extLst>
          </p:cNvPr>
          <p:cNvPicPr>
            <a:picLocks noChangeAspect="1"/>
          </p:cNvPicPr>
          <p:nvPr/>
        </p:nvPicPr>
        <p:blipFill rotWithShape="1">
          <a:blip r:embed="rId3">
            <a:extLst>
              <a:ext uri="{28A0092B-C50C-407E-A947-70E740481C1C}">
                <a14:useLocalDpi xmlns:a14="http://schemas.microsoft.com/office/drawing/2010/main" val="0"/>
              </a:ext>
            </a:extLst>
          </a:blip>
          <a:srcRect l="5884" r="-1" b="-1"/>
          <a:stretch/>
        </p:blipFill>
        <p:spPr>
          <a:xfrm>
            <a:off x="1" y="10"/>
            <a:ext cx="9669642" cy="6857990"/>
          </a:xfrm>
          <a:prstGeom prst="rect">
            <a:avLst/>
          </a:prstGeom>
        </p:spPr>
      </p:pic>
      <p:sp>
        <p:nvSpPr>
          <p:cNvPr id="19" name="Rectangle 1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標題 1">
            <a:extLst>
              <a:ext uri="{FF2B5EF4-FFF2-40B4-BE49-F238E27FC236}">
                <a16:creationId xmlns:a16="http://schemas.microsoft.com/office/drawing/2014/main" id="{71CF4944-DBEF-499B-890D-B1303E65075C}"/>
              </a:ext>
            </a:extLst>
          </p:cNvPr>
          <p:cNvSpPr>
            <a:spLocks noGrp="1"/>
          </p:cNvSpPr>
          <p:nvPr>
            <p:ph type="title"/>
          </p:nvPr>
        </p:nvSpPr>
        <p:spPr>
          <a:xfrm>
            <a:off x="7732927" y="350020"/>
            <a:ext cx="3234521" cy="1090660"/>
          </a:xfrm>
        </p:spPr>
        <p:txBody>
          <a:bodyPr>
            <a:normAutofit/>
          </a:bodyPr>
          <a:lstStyle/>
          <a:p>
            <a:pPr algn="ctr"/>
            <a:r>
              <a:rPr lang="en-US" altLang="zh-TW" sz="4000" dirty="0">
                <a:latin typeface="Times New Roman" panose="02020603050405020304" pitchFamily="18" charset="0"/>
                <a:cs typeface="Times New Roman" panose="02020603050405020304" pitchFamily="18" charset="0"/>
              </a:rPr>
              <a:t>Goal</a:t>
            </a:r>
            <a:endParaRPr lang="zh-TW" altLang="en-US" sz="4000" dirty="0">
              <a:latin typeface="Times New Roman" panose="02020603050405020304" pitchFamily="18" charset="0"/>
              <a:cs typeface="Times New Roman" panose="02020603050405020304" pitchFamily="18" charset="0"/>
            </a:endParaRPr>
          </a:p>
        </p:txBody>
      </p:sp>
      <p:sp>
        <p:nvSpPr>
          <p:cNvPr id="3" name="內容版面配置區 2">
            <a:extLst>
              <a:ext uri="{FF2B5EF4-FFF2-40B4-BE49-F238E27FC236}">
                <a16:creationId xmlns:a16="http://schemas.microsoft.com/office/drawing/2014/main" id="{4C56D511-1C5A-43E1-9A3A-F27E13EE75DB}"/>
              </a:ext>
            </a:extLst>
          </p:cNvPr>
          <p:cNvSpPr>
            <a:spLocks noGrp="1"/>
          </p:cNvSpPr>
          <p:nvPr>
            <p:ph idx="1"/>
          </p:nvPr>
        </p:nvSpPr>
        <p:spPr>
          <a:xfrm>
            <a:off x="6732493" y="1790690"/>
            <a:ext cx="5235388" cy="4861122"/>
          </a:xfrm>
        </p:spPr>
        <p:txBody>
          <a:bodyPr>
            <a:noAutofit/>
          </a:bodyPr>
          <a:lstStyle/>
          <a:p>
            <a:r>
              <a:rPr lang="en-US" altLang="zh-TW" sz="2400" dirty="0">
                <a:latin typeface="Times New Roman" panose="02020603050405020304" pitchFamily="18" charset="0"/>
                <a:cs typeface="Times New Roman" panose="02020603050405020304" pitchFamily="18" charset="0"/>
              </a:rPr>
              <a:t>Predicting the movement speed of a specific object in a photo using only multiple 2D images.</a:t>
            </a:r>
          </a:p>
          <a:p>
            <a:r>
              <a:rPr lang="en-US" altLang="zh-TW" sz="2400" dirty="0">
                <a:latin typeface="Times New Roman" panose="02020603050405020304" pitchFamily="18" charset="0"/>
                <a:cs typeface="Times New Roman" panose="02020603050405020304" pitchFamily="18" charset="0"/>
              </a:rPr>
              <a:t>We would like to develop a velocity prediction system that uses multiple photos containing people. </a:t>
            </a:r>
          </a:p>
          <a:p>
            <a:r>
              <a:rPr lang="en-US" altLang="zh-TW" sz="2400" dirty="0">
                <a:latin typeface="Times New Roman" panose="02020603050405020304" pitchFamily="18" charset="0"/>
                <a:cs typeface="Times New Roman" panose="02020603050405020304" pitchFamily="18" charset="0"/>
              </a:rPr>
              <a:t>By analyzing the photos captured at different time points, we aim to calculate the average speed of people's movement.</a:t>
            </a:r>
          </a:p>
        </p:txBody>
      </p:sp>
    </p:spTree>
    <p:extLst>
      <p:ext uri="{BB962C8B-B14F-4D97-AF65-F5344CB8AC3E}">
        <p14:creationId xmlns:p14="http://schemas.microsoft.com/office/powerpoint/2010/main" val="3977572372"/>
      </p:ext>
    </p:extLst>
  </p:cSld>
  <p:clrMapOvr>
    <a:masterClrMapping/>
  </p:clrMapOvr>
  <mc:AlternateContent xmlns:mc="http://schemas.openxmlformats.org/markup-compatibility/2006" xmlns:p14="http://schemas.microsoft.com/office/powerpoint/2010/main">
    <mc:Choice Requires="p14">
      <p:transition spd="slow" p14:dur="2000" advTm="62696"/>
    </mc:Choice>
    <mc:Fallback xmlns="">
      <p:transition spd="slow" advTm="6269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D83E05D5-8123-4014-A070-77B2BC809932}"/>
              </a:ext>
            </a:extLst>
          </p:cNvPr>
          <p:cNvSpPr/>
          <p:nvPr/>
        </p:nvSpPr>
        <p:spPr>
          <a:xfrm>
            <a:off x="8561574" y="717256"/>
            <a:ext cx="2340936" cy="600742"/>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Read Video Bag</a:t>
            </a:r>
            <a:endParaRPr lang="zh-TW" altLang="en-US"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9" name="矩形 8">
            <a:extLst>
              <a:ext uri="{FF2B5EF4-FFF2-40B4-BE49-F238E27FC236}">
                <a16:creationId xmlns:a16="http://schemas.microsoft.com/office/drawing/2014/main" id="{764C7566-FDC6-1826-C860-74EA982ECC03}"/>
              </a:ext>
            </a:extLst>
          </p:cNvPr>
          <p:cNvSpPr/>
          <p:nvPr/>
        </p:nvSpPr>
        <p:spPr>
          <a:xfrm>
            <a:off x="8561574" y="2041037"/>
            <a:ext cx="2340936" cy="600742"/>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Save Frame Images</a:t>
            </a:r>
            <a:endParaRPr lang="zh-TW" altLang="en-US"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0" name="矩形 9">
            <a:extLst>
              <a:ext uri="{FF2B5EF4-FFF2-40B4-BE49-F238E27FC236}">
                <a16:creationId xmlns:a16="http://schemas.microsoft.com/office/drawing/2014/main" id="{4C859775-5A16-636A-8C79-7E1EC6974304}"/>
              </a:ext>
            </a:extLst>
          </p:cNvPr>
          <p:cNvSpPr/>
          <p:nvPr/>
        </p:nvSpPr>
        <p:spPr>
          <a:xfrm>
            <a:off x="8561574" y="3378087"/>
            <a:ext cx="2340936" cy="600742"/>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Depth Estimation</a:t>
            </a:r>
            <a:endParaRPr lang="zh-TW" altLang="en-US"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11" name="矩形 10">
            <a:extLst>
              <a:ext uri="{FF2B5EF4-FFF2-40B4-BE49-F238E27FC236}">
                <a16:creationId xmlns:a16="http://schemas.microsoft.com/office/drawing/2014/main" id="{940C7C5F-F27D-25D0-8AF8-F72254FE2663}"/>
              </a:ext>
            </a:extLst>
          </p:cNvPr>
          <p:cNvSpPr/>
          <p:nvPr/>
        </p:nvSpPr>
        <p:spPr>
          <a:xfrm>
            <a:off x="8561574" y="4701868"/>
            <a:ext cx="2340936" cy="600742"/>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Velocity Calculation</a:t>
            </a:r>
            <a:endParaRPr lang="zh-TW" altLang="en-US"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14" name="直線單箭頭接點 13">
            <a:extLst>
              <a:ext uri="{FF2B5EF4-FFF2-40B4-BE49-F238E27FC236}">
                <a16:creationId xmlns:a16="http://schemas.microsoft.com/office/drawing/2014/main" id="{A429F645-B784-ED1E-5F6F-4B0AD5C35CF7}"/>
              </a:ext>
            </a:extLst>
          </p:cNvPr>
          <p:cNvCxnSpPr>
            <a:stCxn id="5" idx="2"/>
            <a:endCxn id="9" idx="0"/>
          </p:cNvCxnSpPr>
          <p:nvPr/>
        </p:nvCxnSpPr>
        <p:spPr>
          <a:xfrm>
            <a:off x="9732042" y="1317998"/>
            <a:ext cx="0" cy="72303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線單箭頭接點 18">
            <a:extLst>
              <a:ext uri="{FF2B5EF4-FFF2-40B4-BE49-F238E27FC236}">
                <a16:creationId xmlns:a16="http://schemas.microsoft.com/office/drawing/2014/main" id="{DDB5A484-C572-67E1-5924-2CB4BB0E4710}"/>
              </a:ext>
            </a:extLst>
          </p:cNvPr>
          <p:cNvCxnSpPr>
            <a:cxnSpLocks/>
            <a:stCxn id="9" idx="2"/>
            <a:endCxn id="10" idx="0"/>
          </p:cNvCxnSpPr>
          <p:nvPr/>
        </p:nvCxnSpPr>
        <p:spPr>
          <a:xfrm>
            <a:off x="9732042" y="2641779"/>
            <a:ext cx="0" cy="73630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線單箭頭接點 21">
            <a:extLst>
              <a:ext uri="{FF2B5EF4-FFF2-40B4-BE49-F238E27FC236}">
                <a16:creationId xmlns:a16="http://schemas.microsoft.com/office/drawing/2014/main" id="{02A72C8D-4A17-C36C-79BD-C62376228373}"/>
              </a:ext>
            </a:extLst>
          </p:cNvPr>
          <p:cNvCxnSpPr>
            <a:cxnSpLocks/>
            <a:stCxn id="10" idx="2"/>
            <a:endCxn id="11" idx="0"/>
          </p:cNvCxnSpPr>
          <p:nvPr/>
        </p:nvCxnSpPr>
        <p:spPr>
          <a:xfrm>
            <a:off x="9732042" y="3978829"/>
            <a:ext cx="0" cy="72303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文字方塊 35">
            <a:extLst>
              <a:ext uri="{FF2B5EF4-FFF2-40B4-BE49-F238E27FC236}">
                <a16:creationId xmlns:a16="http://schemas.microsoft.com/office/drawing/2014/main" id="{19C2382F-9F73-487C-E4B4-2D2951816CDA}"/>
              </a:ext>
            </a:extLst>
          </p:cNvPr>
          <p:cNvSpPr txBox="1"/>
          <p:nvPr/>
        </p:nvSpPr>
        <p:spPr>
          <a:xfrm>
            <a:off x="9628374" y="4045263"/>
            <a:ext cx="1658677" cy="584775"/>
          </a:xfrm>
          <a:prstGeom prst="rect">
            <a:avLst/>
          </a:prstGeom>
          <a:noFill/>
        </p:spPr>
        <p:txBody>
          <a:bodyPr wrap="square" rtlCol="0">
            <a:spAutoFit/>
          </a:bodyPr>
          <a:lstStyle/>
          <a:p>
            <a:pPr algn="ct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Depth image,</a:t>
            </a:r>
          </a:p>
          <a:p>
            <a:pPr algn="ct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RGB image</a:t>
            </a:r>
            <a:endParaRPr lang="zh-TW" altLang="en-US" sz="16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37" name="文字方塊 36">
            <a:extLst>
              <a:ext uri="{FF2B5EF4-FFF2-40B4-BE49-F238E27FC236}">
                <a16:creationId xmlns:a16="http://schemas.microsoft.com/office/drawing/2014/main" id="{F2FE270A-C661-B1B4-B049-E0399D678337}"/>
              </a:ext>
            </a:extLst>
          </p:cNvPr>
          <p:cNvSpPr txBox="1"/>
          <p:nvPr/>
        </p:nvSpPr>
        <p:spPr>
          <a:xfrm>
            <a:off x="9229651" y="2724180"/>
            <a:ext cx="2456122" cy="584775"/>
          </a:xfrm>
          <a:prstGeom prst="rect">
            <a:avLst/>
          </a:prstGeom>
          <a:noFill/>
        </p:spPr>
        <p:txBody>
          <a:bodyPr wrap="square" rtlCol="0">
            <a:spAutoFit/>
          </a:bodyPr>
          <a:lstStyle/>
          <a:p>
            <a:pPr algn="ct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Begin image, </a:t>
            </a:r>
          </a:p>
          <a:p>
            <a:pPr algn="ct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End image</a:t>
            </a:r>
            <a:endParaRPr lang="zh-TW" altLang="en-US" sz="1600"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47" name="文字方塊 46">
            <a:extLst>
              <a:ext uri="{FF2B5EF4-FFF2-40B4-BE49-F238E27FC236}">
                <a16:creationId xmlns:a16="http://schemas.microsoft.com/office/drawing/2014/main" id="{3BB4A3E8-4622-7AA4-D3F4-355481CE864E}"/>
              </a:ext>
            </a:extLst>
          </p:cNvPr>
          <p:cNvSpPr txBox="1"/>
          <p:nvPr/>
        </p:nvSpPr>
        <p:spPr>
          <a:xfrm>
            <a:off x="9154344" y="1492006"/>
            <a:ext cx="2456122" cy="338554"/>
          </a:xfrm>
          <a:prstGeom prst="rect">
            <a:avLst/>
          </a:prstGeom>
          <a:noFill/>
        </p:spPr>
        <p:txBody>
          <a:bodyPr wrap="square" rtlCol="0">
            <a:spAutoFit/>
          </a:bodyPr>
          <a:lstStyle/>
          <a:p>
            <a:pPr algn="ctr"/>
            <a:r>
              <a:rPr lang="en-US" altLang="zh-TW" sz="1600" dirty="0">
                <a:latin typeface="Times New Roman" panose="02020603050405020304" pitchFamily="18" charset="0"/>
                <a:ea typeface="微軟正黑體" panose="020B0604030504040204" pitchFamily="34" charset="-120"/>
                <a:cs typeface="Times New Roman" panose="02020603050405020304" pitchFamily="18" charset="0"/>
              </a:rPr>
              <a:t>Video info.</a:t>
            </a:r>
            <a:endParaRPr lang="zh-TW" altLang="en-US" sz="1600" dirty="0">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49" name="接點: 肘形 48">
            <a:extLst>
              <a:ext uri="{FF2B5EF4-FFF2-40B4-BE49-F238E27FC236}">
                <a16:creationId xmlns:a16="http://schemas.microsoft.com/office/drawing/2014/main" id="{A1A8C8AE-0F4D-9DD9-0023-05737EF47009}"/>
              </a:ext>
            </a:extLst>
          </p:cNvPr>
          <p:cNvCxnSpPr>
            <a:cxnSpLocks/>
            <a:stCxn id="10" idx="1"/>
            <a:endCxn id="11" idx="1"/>
          </p:cNvCxnSpPr>
          <p:nvPr/>
        </p:nvCxnSpPr>
        <p:spPr>
          <a:xfrm rot="10800000" flipV="1">
            <a:off x="8561574" y="3678457"/>
            <a:ext cx="12700" cy="1323781"/>
          </a:xfrm>
          <a:prstGeom prst="bentConnector3">
            <a:avLst>
              <a:gd name="adj1" fmla="val 2637213"/>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52" name="文字方塊 51">
            <a:extLst>
              <a:ext uri="{FF2B5EF4-FFF2-40B4-BE49-F238E27FC236}">
                <a16:creationId xmlns:a16="http://schemas.microsoft.com/office/drawing/2014/main" id="{0BD142BE-0628-A07A-892E-A5F120700804}"/>
              </a:ext>
            </a:extLst>
          </p:cNvPr>
          <p:cNvSpPr txBox="1"/>
          <p:nvPr/>
        </p:nvSpPr>
        <p:spPr>
          <a:xfrm>
            <a:off x="7325983" y="4152984"/>
            <a:ext cx="906722" cy="369332"/>
          </a:xfrm>
          <a:prstGeom prst="rect">
            <a:avLst/>
          </a:prstGeom>
          <a:noFill/>
        </p:spPr>
        <p:txBody>
          <a:bodyPr wrap="square" rtlCol="0">
            <a:spAutoFit/>
          </a:bodyPr>
          <a:lstStyle/>
          <a:p>
            <a:pPr algn="ctr"/>
            <a:r>
              <a:rPr lang="en-US" altLang="zh-TW" dirty="0">
                <a:solidFill>
                  <a:srgbClr val="FF0000"/>
                </a:solidFill>
                <a:latin typeface="Times New Roman" panose="02020603050405020304" pitchFamily="18" charset="0"/>
                <a:ea typeface="微軟正黑體" panose="020B0604030504040204" pitchFamily="34" charset="-120"/>
                <a:cs typeface="Times New Roman" panose="02020603050405020304" pitchFamily="18" charset="0"/>
              </a:rPr>
              <a:t>Signal</a:t>
            </a:r>
            <a:endParaRPr lang="zh-TW" altLang="en-US" dirty="0">
              <a:solidFill>
                <a:srgbClr val="FF0000"/>
              </a:solidFill>
              <a:latin typeface="Times New Roman" panose="02020603050405020304" pitchFamily="18" charset="0"/>
              <a:ea typeface="微軟正黑體" panose="020B0604030504040204" pitchFamily="34" charset="-120"/>
              <a:cs typeface="Times New Roman" panose="02020603050405020304" pitchFamily="18" charset="0"/>
            </a:endParaRPr>
          </a:p>
        </p:txBody>
      </p:sp>
      <p:cxnSp>
        <p:nvCxnSpPr>
          <p:cNvPr id="53" name="直線單箭頭接點 52">
            <a:extLst>
              <a:ext uri="{FF2B5EF4-FFF2-40B4-BE49-F238E27FC236}">
                <a16:creationId xmlns:a16="http://schemas.microsoft.com/office/drawing/2014/main" id="{2993657E-8969-11D5-0766-532D49AABFF0}"/>
              </a:ext>
            </a:extLst>
          </p:cNvPr>
          <p:cNvCxnSpPr>
            <a:cxnSpLocks/>
            <a:stCxn id="11" idx="2"/>
            <a:endCxn id="55" idx="0"/>
          </p:cNvCxnSpPr>
          <p:nvPr/>
        </p:nvCxnSpPr>
        <p:spPr>
          <a:xfrm>
            <a:off x="9732042" y="5302610"/>
            <a:ext cx="0" cy="43593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文字方塊 54">
            <a:extLst>
              <a:ext uri="{FF2B5EF4-FFF2-40B4-BE49-F238E27FC236}">
                <a16:creationId xmlns:a16="http://schemas.microsoft.com/office/drawing/2014/main" id="{3F053D6B-F5C2-0755-4EA8-EAA9B16F14F7}"/>
              </a:ext>
            </a:extLst>
          </p:cNvPr>
          <p:cNvSpPr txBox="1"/>
          <p:nvPr/>
        </p:nvSpPr>
        <p:spPr>
          <a:xfrm>
            <a:off x="8442843" y="5738546"/>
            <a:ext cx="2578397" cy="369332"/>
          </a:xfrm>
          <a:prstGeom prst="rect">
            <a:avLst/>
          </a:prstGeom>
          <a:noFill/>
        </p:spPr>
        <p:txBody>
          <a:bodyPr wrap="square" rtlCol="0">
            <a:spAutoFit/>
          </a:bodyPr>
          <a:lstStyle/>
          <a:p>
            <a:pPr algn="ct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Average Velocity</a:t>
            </a:r>
            <a:endParaRPr lang="zh-TW" altLang="en-US" dirty="0">
              <a:latin typeface="Times New Roman" panose="02020603050405020304" pitchFamily="18" charset="0"/>
              <a:ea typeface="微軟正黑體" panose="020B0604030504040204" pitchFamily="34" charset="-120"/>
              <a:cs typeface="Times New Roman" panose="02020603050405020304" pitchFamily="18" charset="0"/>
            </a:endParaRPr>
          </a:p>
        </p:txBody>
      </p:sp>
      <p:sp>
        <p:nvSpPr>
          <p:cNvPr id="60" name="文字方塊 59">
            <a:extLst>
              <a:ext uri="{FF2B5EF4-FFF2-40B4-BE49-F238E27FC236}">
                <a16:creationId xmlns:a16="http://schemas.microsoft.com/office/drawing/2014/main" id="{6BB32690-4447-D158-7B7E-9471FC36F5AC}"/>
              </a:ext>
            </a:extLst>
          </p:cNvPr>
          <p:cNvSpPr txBox="1"/>
          <p:nvPr/>
        </p:nvSpPr>
        <p:spPr>
          <a:xfrm>
            <a:off x="881904" y="438920"/>
            <a:ext cx="5993511" cy="707886"/>
          </a:xfrm>
          <a:prstGeom prst="rect">
            <a:avLst/>
          </a:prstGeom>
          <a:noFill/>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Implementation Flowchart</a:t>
            </a:r>
            <a:endParaRPr lang="zh-TW" altLang="en-US" sz="4000" dirty="0">
              <a:latin typeface="Times New Roman" panose="02020603050405020304" pitchFamily="18" charset="0"/>
              <a:cs typeface="Times New Roman" panose="02020603050405020304" pitchFamily="18" charset="0"/>
            </a:endParaRPr>
          </a:p>
        </p:txBody>
      </p:sp>
      <p:sp>
        <p:nvSpPr>
          <p:cNvPr id="61" name="內容版面配置區 2">
            <a:extLst>
              <a:ext uri="{FF2B5EF4-FFF2-40B4-BE49-F238E27FC236}">
                <a16:creationId xmlns:a16="http://schemas.microsoft.com/office/drawing/2014/main" id="{48210287-9BD1-3095-19AF-B2B340DFE83A}"/>
              </a:ext>
            </a:extLst>
          </p:cNvPr>
          <p:cNvSpPr>
            <a:spLocks noGrp="1"/>
          </p:cNvSpPr>
          <p:nvPr>
            <p:ph idx="1"/>
          </p:nvPr>
        </p:nvSpPr>
        <p:spPr>
          <a:xfrm>
            <a:off x="388521" y="1661283"/>
            <a:ext cx="6980278" cy="4403854"/>
          </a:xfrm>
        </p:spPr>
        <p:txBody>
          <a:bodyPr>
            <a:normAutofit/>
          </a:bodyPr>
          <a:lstStyle/>
          <a:p>
            <a:r>
              <a:rPr lang="zh-TW" altLang="en-US" sz="2400" dirty="0">
                <a:latin typeface="Times New Roman" panose="02020603050405020304" pitchFamily="18" charset="0"/>
                <a:cs typeface="Times New Roman" panose="02020603050405020304" pitchFamily="18" charset="0"/>
              </a:rPr>
              <a:t> </a:t>
            </a:r>
            <a:r>
              <a:rPr lang="en-US" altLang="zh-TW" sz="2400" dirty="0">
                <a:latin typeface="Times New Roman" panose="02020603050405020304" pitchFamily="18" charset="0"/>
                <a:cs typeface="Times New Roman" panose="02020603050405020304" pitchFamily="18" charset="0"/>
              </a:rPr>
              <a:t>We use </a:t>
            </a:r>
            <a:r>
              <a:rPr lang="en-US" altLang="zh-TW" sz="2400" b="1" dirty="0" err="1">
                <a:latin typeface="Times New Roman" panose="02020603050405020304" pitchFamily="18" charset="0"/>
                <a:cs typeface="Times New Roman" panose="02020603050405020304" pitchFamily="18" charset="0"/>
              </a:rPr>
              <a:t>rosbag</a:t>
            </a:r>
            <a:r>
              <a:rPr lang="en-US" altLang="zh-TW" sz="2400" dirty="0">
                <a:latin typeface="Times New Roman" panose="02020603050405020304" pitchFamily="18" charset="0"/>
                <a:cs typeface="Times New Roman" panose="02020603050405020304" pitchFamily="18" charset="0"/>
              </a:rPr>
              <a:t> to record RGB images as a .bag file.</a:t>
            </a:r>
          </a:p>
          <a:p>
            <a:r>
              <a:rPr lang="zh-TW" altLang="en-US" sz="2400" b="1" dirty="0">
                <a:latin typeface="Times New Roman" panose="02020603050405020304" pitchFamily="18" charset="0"/>
                <a:cs typeface="Times New Roman" panose="02020603050405020304" pitchFamily="18" charset="0"/>
              </a:rPr>
              <a:t> </a:t>
            </a:r>
            <a:r>
              <a:rPr lang="en-US" altLang="zh-TW" sz="2400" b="1" dirty="0" err="1">
                <a:latin typeface="Times New Roman" panose="02020603050405020304" pitchFamily="18" charset="0"/>
                <a:cs typeface="Times New Roman" panose="02020603050405020304" pitchFamily="18" charset="0"/>
              </a:rPr>
              <a:t>Rosbag</a:t>
            </a:r>
            <a:r>
              <a:rPr lang="en-US" altLang="zh-TW" sz="2400" b="1" dirty="0">
                <a:latin typeface="Times New Roman" panose="02020603050405020304" pitchFamily="18" charset="0"/>
                <a:cs typeface="Times New Roman" panose="02020603050405020304" pitchFamily="18" charset="0"/>
              </a:rPr>
              <a:t> </a:t>
            </a:r>
            <a:r>
              <a:rPr lang="en-US" altLang="zh-TW" sz="2400" dirty="0">
                <a:latin typeface="Times New Roman" panose="02020603050405020304" pitchFamily="18" charset="0"/>
                <a:cs typeface="Times New Roman" panose="02020603050405020304" pitchFamily="18" charset="0"/>
              </a:rPr>
              <a:t>is a functionality in ROS, and our .bag file includes all RGB images in each frame as well as frame times.</a:t>
            </a:r>
          </a:p>
          <a:p>
            <a:r>
              <a:rPr lang="zh-TW" altLang="en-US" sz="2400" dirty="0">
                <a:latin typeface="Times New Roman" panose="02020603050405020304" pitchFamily="18" charset="0"/>
                <a:cs typeface="Times New Roman" panose="02020603050405020304" pitchFamily="18" charset="0"/>
              </a:rPr>
              <a:t> </a:t>
            </a:r>
            <a:r>
              <a:rPr lang="en-US" altLang="zh-TW" sz="2400" dirty="0">
                <a:latin typeface="Times New Roman" panose="02020603050405020304" pitchFamily="18" charset="0"/>
                <a:cs typeface="Times New Roman" panose="02020603050405020304" pitchFamily="18" charset="0"/>
              </a:rPr>
              <a:t>Read a bag file to perform all processes and get final result: </a:t>
            </a:r>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Average Velocity.</a:t>
            </a:r>
          </a:p>
          <a:p>
            <a:r>
              <a:rPr lang="zh-TW" altLang="en-US" sz="2400"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sz="2400" dirty="0">
                <a:latin typeface="Times New Roman" panose="02020603050405020304" pitchFamily="18" charset="0"/>
                <a:ea typeface="微軟正黑體" panose="020B0604030504040204" pitchFamily="34" charset="-120"/>
                <a:cs typeface="Times New Roman" panose="02020603050405020304" pitchFamily="18" charset="0"/>
              </a:rPr>
              <a:t>A signal is designed to tell velocity calculation that it can do its work.</a:t>
            </a:r>
            <a:endParaRPr lang="zh-TW" altLang="en-US" sz="2400" dirty="0">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3938982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C2A65AF9-07FA-049F-02E6-AC1D79BB17BC}"/>
              </a:ext>
            </a:extLst>
          </p:cNvPr>
          <p:cNvSpPr txBox="1"/>
          <p:nvPr/>
        </p:nvSpPr>
        <p:spPr>
          <a:xfrm>
            <a:off x="2721932" y="178989"/>
            <a:ext cx="6748131" cy="707886"/>
          </a:xfrm>
          <a:prstGeom prst="rect">
            <a:avLst/>
          </a:prstGeom>
          <a:noFill/>
        </p:spPr>
        <p:txBody>
          <a:bodyPr wrap="square" rtlCol="0">
            <a:spAutoFit/>
          </a:bodyPr>
          <a:lstStyle/>
          <a:p>
            <a:pPr algn="ctr"/>
            <a:r>
              <a:rPr lang="en-US" altLang="zh-TW" sz="4000" dirty="0" err="1">
                <a:latin typeface="Times New Roman" panose="02020603050405020304" pitchFamily="18" charset="0"/>
                <a:cs typeface="Times New Roman" panose="02020603050405020304" pitchFamily="18" charset="0"/>
              </a:rPr>
              <a:t>Rosbag</a:t>
            </a:r>
            <a:r>
              <a:rPr lang="en-US" altLang="zh-TW" sz="4000" dirty="0">
                <a:latin typeface="Times New Roman" panose="02020603050405020304" pitchFamily="18" charset="0"/>
                <a:cs typeface="Times New Roman" panose="02020603050405020304" pitchFamily="18" charset="0"/>
              </a:rPr>
              <a:t>  Video</a:t>
            </a:r>
            <a:endParaRPr lang="zh-TW" altLang="en-US" sz="4000" dirty="0">
              <a:latin typeface="Times New Roman" panose="02020603050405020304" pitchFamily="18" charset="0"/>
              <a:cs typeface="Times New Roman" panose="02020603050405020304" pitchFamily="18" charset="0"/>
            </a:endParaRPr>
          </a:p>
        </p:txBody>
      </p:sp>
      <p:pic>
        <p:nvPicPr>
          <p:cNvPr id="12" name="origin_video">
            <a:hlinkClick r:id="" action="ppaction://media"/>
            <a:extLst>
              <a:ext uri="{FF2B5EF4-FFF2-40B4-BE49-F238E27FC236}">
                <a16:creationId xmlns:a16="http://schemas.microsoft.com/office/drawing/2014/main" id="{96C9C7A9-3BF5-52BD-7D78-CD2552F4C37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12460" y="886875"/>
            <a:ext cx="10167077" cy="5792136"/>
          </a:xfrm>
          <a:prstGeom prst="rect">
            <a:avLst/>
          </a:prstGeom>
        </p:spPr>
      </p:pic>
    </p:spTree>
    <p:extLst>
      <p:ext uri="{BB962C8B-B14F-4D97-AF65-F5344CB8AC3E}">
        <p14:creationId xmlns:p14="http://schemas.microsoft.com/office/powerpoint/2010/main" val="3380866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698"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C2A65AF9-07FA-049F-02E6-AC1D79BB17BC}"/>
              </a:ext>
            </a:extLst>
          </p:cNvPr>
          <p:cNvSpPr txBox="1"/>
          <p:nvPr/>
        </p:nvSpPr>
        <p:spPr>
          <a:xfrm>
            <a:off x="2721934" y="178989"/>
            <a:ext cx="6748131" cy="707886"/>
          </a:xfrm>
          <a:prstGeom prst="rect">
            <a:avLst/>
          </a:prstGeom>
          <a:noFill/>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Demo Video</a:t>
            </a:r>
            <a:endParaRPr lang="zh-TW" altLang="en-US" sz="4000" dirty="0">
              <a:latin typeface="Times New Roman" panose="02020603050405020304" pitchFamily="18" charset="0"/>
              <a:cs typeface="Times New Roman" panose="02020603050405020304" pitchFamily="18" charset="0"/>
            </a:endParaRPr>
          </a:p>
        </p:txBody>
      </p:sp>
      <p:pic>
        <p:nvPicPr>
          <p:cNvPr id="11" name="demo2">
            <a:hlinkClick r:id="" action="ppaction://media"/>
            <a:extLst>
              <a:ext uri="{FF2B5EF4-FFF2-40B4-BE49-F238E27FC236}">
                <a16:creationId xmlns:a16="http://schemas.microsoft.com/office/drawing/2014/main" id="{0CCC7AEF-73D9-B48E-72B2-EC025C2582D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47434" y="886875"/>
            <a:ext cx="10297130" cy="5792136"/>
          </a:xfrm>
          <a:prstGeom prst="rect">
            <a:avLst/>
          </a:prstGeom>
        </p:spPr>
      </p:pic>
    </p:spTree>
    <p:extLst>
      <p:ext uri="{BB962C8B-B14F-4D97-AF65-F5344CB8AC3E}">
        <p14:creationId xmlns:p14="http://schemas.microsoft.com/office/powerpoint/2010/main" val="2169117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034"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C175E3BB-0532-36D6-C649-891CCC8E1722}"/>
              </a:ext>
            </a:extLst>
          </p:cNvPr>
          <p:cNvSpPr>
            <a:spLocks noGrp="1"/>
          </p:cNvSpPr>
          <p:nvPr>
            <p:ph idx="1"/>
          </p:nvPr>
        </p:nvSpPr>
        <p:spPr>
          <a:xfrm>
            <a:off x="657446" y="2238593"/>
            <a:ext cx="10515600" cy="4114801"/>
          </a:xfrm>
        </p:spPr>
        <p:txBody>
          <a:bodyPr>
            <a:normAutofit/>
          </a:bodyPr>
          <a:lstStyle/>
          <a:p>
            <a:r>
              <a:rPr lang="en-US" altLang="zh-TW" dirty="0">
                <a:latin typeface="Times New Roman" panose="02020603050405020304" pitchFamily="18" charset="0"/>
                <a:cs typeface="Times New Roman" panose="02020603050405020304" pitchFamily="18" charset="0"/>
              </a:rPr>
              <a:t>Read a .bag file that recorded RGB video.</a:t>
            </a:r>
          </a:p>
          <a:p>
            <a:endParaRPr lang="en-US" altLang="zh-TW" dirty="0">
              <a:latin typeface="Times New Roman" panose="02020603050405020304" pitchFamily="18" charset="0"/>
              <a:cs typeface="Times New Roman" panose="02020603050405020304" pitchFamily="18" charset="0"/>
            </a:endParaRPr>
          </a:p>
          <a:p>
            <a:pPr marL="0" indent="0">
              <a:buNone/>
            </a:pPr>
            <a:endParaRPr lang="en-US" altLang="zh-TW" dirty="0">
              <a:latin typeface="Times New Roman" panose="02020603050405020304" pitchFamily="18" charset="0"/>
              <a:cs typeface="Times New Roman" panose="02020603050405020304" pitchFamily="18" charset="0"/>
            </a:endParaRPr>
          </a:p>
          <a:p>
            <a:r>
              <a:rPr lang="en-US" altLang="zh-TW" dirty="0">
                <a:latin typeface="Times New Roman" panose="02020603050405020304" pitchFamily="18" charset="0"/>
                <a:cs typeface="Times New Roman" panose="02020603050405020304" pitchFamily="18" charset="0"/>
              </a:rPr>
              <a:t>Record all RGB images of each frame and all frame times.</a:t>
            </a:r>
          </a:p>
          <a:p>
            <a:r>
              <a:rPr lang="en-US" altLang="zh-TW" dirty="0">
                <a:latin typeface="Times New Roman" panose="02020603050405020304" pitchFamily="18" charset="0"/>
                <a:cs typeface="Times New Roman" panose="02020603050405020304" pitchFamily="18" charset="0"/>
              </a:rPr>
              <a:t>Use YOLOX to obtain the preceding three frames and the subsequent three frames that contain people in the image.</a:t>
            </a:r>
          </a:p>
        </p:txBody>
      </p:sp>
      <p:sp>
        <p:nvSpPr>
          <p:cNvPr id="4" name="文字方塊 3">
            <a:extLst>
              <a:ext uri="{FF2B5EF4-FFF2-40B4-BE49-F238E27FC236}">
                <a16:creationId xmlns:a16="http://schemas.microsoft.com/office/drawing/2014/main" id="{C2A65AF9-07FA-049F-02E6-AC1D79BB17BC}"/>
              </a:ext>
            </a:extLst>
          </p:cNvPr>
          <p:cNvSpPr txBox="1"/>
          <p:nvPr/>
        </p:nvSpPr>
        <p:spPr>
          <a:xfrm>
            <a:off x="2721934" y="473279"/>
            <a:ext cx="6748131" cy="707886"/>
          </a:xfrm>
          <a:prstGeom prst="rect">
            <a:avLst/>
          </a:prstGeom>
          <a:noFill/>
        </p:spPr>
        <p:txBody>
          <a:bodyPr wrap="square" rtlCol="0">
            <a:spAutoFit/>
          </a:bodyPr>
          <a:lstStyle/>
          <a:p>
            <a:pPr algn="ctr"/>
            <a:r>
              <a:rPr lang="en-US" altLang="zh-TW" sz="4000" dirty="0">
                <a:latin typeface="Times New Roman" panose="02020603050405020304" pitchFamily="18" charset="0"/>
                <a:cs typeface="Times New Roman" panose="02020603050405020304" pitchFamily="18" charset="0"/>
              </a:rPr>
              <a:t>Data Collection</a:t>
            </a:r>
            <a:endParaRPr lang="zh-TW" altLang="en-US" sz="4000"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4BEEDF1A-1B3B-DE1E-F8D7-54652C874536}"/>
              </a:ext>
            </a:extLst>
          </p:cNvPr>
          <p:cNvSpPr txBox="1"/>
          <p:nvPr/>
        </p:nvSpPr>
        <p:spPr>
          <a:xfrm>
            <a:off x="236573" y="1487094"/>
            <a:ext cx="2581055" cy="523220"/>
          </a:xfrm>
          <a:prstGeom prst="rect">
            <a:avLst/>
          </a:prstGeom>
          <a:ln w="28575"/>
        </p:spPr>
        <p:style>
          <a:lnRef idx="2">
            <a:schemeClr val="accent2"/>
          </a:lnRef>
          <a:fillRef idx="1">
            <a:schemeClr val="lt1"/>
          </a:fillRef>
          <a:effectRef idx="0">
            <a:schemeClr val="accent2"/>
          </a:effectRef>
          <a:fontRef idx="minor">
            <a:schemeClr val="dk1"/>
          </a:fontRef>
        </p:style>
        <p:txBody>
          <a:bodyPr wrap="square">
            <a:spAutoFit/>
          </a:bodyPr>
          <a:lstStyle/>
          <a:p>
            <a:pPr marL="0" indent="0" algn="ctr">
              <a:buNone/>
            </a:pPr>
            <a:r>
              <a:rPr lang="en-US" altLang="zh-TW" sz="2800" dirty="0">
                <a:latin typeface="Times New Roman" panose="02020603050405020304" pitchFamily="18" charset="0"/>
                <a:cs typeface="Times New Roman" panose="02020603050405020304" pitchFamily="18" charset="0"/>
              </a:rPr>
              <a:t>Read Video Bag</a:t>
            </a:r>
          </a:p>
        </p:txBody>
      </p:sp>
      <p:sp>
        <p:nvSpPr>
          <p:cNvPr id="6" name="文字方塊 5">
            <a:extLst>
              <a:ext uri="{FF2B5EF4-FFF2-40B4-BE49-F238E27FC236}">
                <a16:creationId xmlns:a16="http://schemas.microsoft.com/office/drawing/2014/main" id="{3A6AACE1-16EF-E829-9F0F-D719B44E171B}"/>
              </a:ext>
            </a:extLst>
          </p:cNvPr>
          <p:cNvSpPr txBox="1"/>
          <p:nvPr/>
        </p:nvSpPr>
        <p:spPr>
          <a:xfrm>
            <a:off x="236574" y="3067742"/>
            <a:ext cx="2985092" cy="523220"/>
          </a:xfrm>
          <a:prstGeom prst="rect">
            <a:avLst/>
          </a:prstGeom>
          <a:ln w="28575"/>
        </p:spPr>
        <p:style>
          <a:lnRef idx="2">
            <a:schemeClr val="accent2"/>
          </a:lnRef>
          <a:fillRef idx="1">
            <a:schemeClr val="lt1"/>
          </a:fillRef>
          <a:effectRef idx="0">
            <a:schemeClr val="accent2"/>
          </a:effectRef>
          <a:fontRef idx="minor">
            <a:schemeClr val="dk1"/>
          </a:fontRef>
        </p:style>
        <p:txBody>
          <a:bodyPr wrap="square">
            <a:spAutoFit/>
          </a:bodyPr>
          <a:lstStyle/>
          <a:p>
            <a:pPr marL="0" indent="0" algn="ctr">
              <a:buNone/>
            </a:pPr>
            <a:r>
              <a:rPr lang="en-US" altLang="zh-TW" sz="280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rPr>
              <a:t>Save Frame Images</a:t>
            </a:r>
            <a:endParaRPr lang="zh-TW" altLang="en-US" sz="2800" dirty="0">
              <a:solidFill>
                <a:schemeClr val="tx1"/>
              </a:solidFill>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630510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1CF4944-DBEF-499B-890D-B1303E65075C}"/>
              </a:ext>
            </a:extLst>
          </p:cNvPr>
          <p:cNvSpPr>
            <a:spLocks noGrp="1"/>
          </p:cNvSpPr>
          <p:nvPr>
            <p:ph type="title"/>
          </p:nvPr>
        </p:nvSpPr>
        <p:spPr>
          <a:xfrm>
            <a:off x="838200" y="365126"/>
            <a:ext cx="10515600" cy="882762"/>
          </a:xfrm>
        </p:spPr>
        <p:txBody>
          <a:bodyPr/>
          <a:lstStyle/>
          <a:p>
            <a:pPr algn="ctr"/>
            <a:r>
              <a:rPr lang="en-US" altLang="zh-TW" dirty="0">
                <a:latin typeface="Times New Roman" panose="02020603050405020304" pitchFamily="18" charset="0"/>
                <a:cs typeface="Times New Roman" panose="02020603050405020304" pitchFamily="18" charset="0"/>
              </a:rPr>
              <a:t>Monocular Depth: Deep Depth Estimation</a:t>
            </a:r>
            <a:endParaRPr lang="zh-TW" altLang="en-US" dirty="0">
              <a:latin typeface="Times New Roman" panose="02020603050405020304" pitchFamily="18" charset="0"/>
              <a:cs typeface="Times New Roman" panose="02020603050405020304" pitchFamily="18" charset="0"/>
            </a:endParaRPr>
          </a:p>
        </p:txBody>
      </p:sp>
      <p:sp>
        <p:nvSpPr>
          <p:cNvPr id="3" name="文字方塊 2">
            <a:extLst>
              <a:ext uri="{FF2B5EF4-FFF2-40B4-BE49-F238E27FC236}">
                <a16:creationId xmlns:a16="http://schemas.microsoft.com/office/drawing/2014/main" id="{37383211-9A92-09FF-6635-EAF2979FA440}"/>
              </a:ext>
            </a:extLst>
          </p:cNvPr>
          <p:cNvSpPr txBox="1"/>
          <p:nvPr/>
        </p:nvSpPr>
        <p:spPr>
          <a:xfrm>
            <a:off x="1625427" y="4027359"/>
            <a:ext cx="9387973" cy="1938992"/>
          </a:xfrm>
          <a:prstGeom prst="rect">
            <a:avLst/>
          </a:prstGeom>
          <a:noFill/>
        </p:spPr>
        <p:txBody>
          <a:bodyPr wrap="square" rtlCol="0">
            <a:spAutoFit/>
          </a:bodyPr>
          <a:lstStyle/>
          <a:p>
            <a:pPr marL="285750" indent="-285750">
              <a:buFont typeface="Arial" panose="020B0604020202020204" pitchFamily="34" charset="0"/>
              <a:buChar char="•"/>
            </a:pPr>
            <a:r>
              <a:rPr lang="en-US" altLang="zh-TW" sz="2400" dirty="0">
                <a:latin typeface="Times New Roman" panose="02020603050405020304" pitchFamily="18" charset="0"/>
                <a:cs typeface="Times New Roman" panose="02020603050405020304" pitchFamily="18" charset="0"/>
              </a:rPr>
              <a:t>Replace depth sensor with deep learning on regular RGB camera</a:t>
            </a:r>
          </a:p>
          <a:p>
            <a:pPr marL="285750" indent="-285750">
              <a:buFont typeface="Arial" panose="020B0604020202020204" pitchFamily="34" charset="0"/>
              <a:buChar char="•"/>
            </a:pPr>
            <a:r>
              <a:rPr lang="en-US" altLang="zh-TW" sz="2400" dirty="0">
                <a:latin typeface="Times New Roman" panose="02020603050405020304" pitchFamily="18" charset="0"/>
                <a:cs typeface="Times New Roman" panose="02020603050405020304" pitchFamily="18" charset="0"/>
              </a:rPr>
              <a:t>This approach predict depth image with only one RGB input</a:t>
            </a:r>
          </a:p>
          <a:p>
            <a:pPr marL="285750" indent="-285750">
              <a:buFont typeface="Arial" panose="020B0604020202020204" pitchFamily="34" charset="0"/>
              <a:buChar char="•"/>
            </a:pPr>
            <a:r>
              <a:rPr lang="en-US" altLang="zh-TW" sz="2400" dirty="0">
                <a:latin typeface="Times New Roman" panose="02020603050405020304" pitchFamily="18" charset="0"/>
                <a:cs typeface="Times New Roman" panose="02020603050405020304" pitchFamily="18" charset="0"/>
              </a:rPr>
              <a:t>Compared to point cloud from LIDAR, the monocular depth estimation provides more dense prediction</a:t>
            </a:r>
          </a:p>
          <a:p>
            <a:pPr marL="285750" indent="-285750">
              <a:buFont typeface="Arial" panose="020B0604020202020204" pitchFamily="34" charset="0"/>
              <a:buChar char="•"/>
            </a:pPr>
            <a:r>
              <a:rPr lang="en-US" altLang="zh-TW" sz="2400" dirty="0">
                <a:latin typeface="Times New Roman" panose="02020603050405020304" pitchFamily="18" charset="0"/>
                <a:cs typeface="Times New Roman" panose="02020603050405020304" pitchFamily="18" charset="0"/>
              </a:rPr>
              <a:t>Low hardware cost for mid range depth sensor</a:t>
            </a:r>
          </a:p>
        </p:txBody>
      </p:sp>
      <p:pic>
        <p:nvPicPr>
          <p:cNvPr id="5" name="圖片 4"/>
          <p:cNvPicPr>
            <a:picLocks noChangeAspect="1"/>
          </p:cNvPicPr>
          <p:nvPr/>
        </p:nvPicPr>
        <p:blipFill>
          <a:blip r:embed="rId3"/>
          <a:stretch>
            <a:fillRect/>
          </a:stretch>
        </p:blipFill>
        <p:spPr>
          <a:xfrm>
            <a:off x="3964255" y="2291533"/>
            <a:ext cx="4327931" cy="1331027"/>
          </a:xfrm>
          <a:prstGeom prst="rect">
            <a:avLst/>
          </a:prstGeom>
        </p:spPr>
      </p:pic>
      <p:pic>
        <p:nvPicPr>
          <p:cNvPr id="8" name="圖片 7">
            <a:extLst>
              <a:ext uri="{FF2B5EF4-FFF2-40B4-BE49-F238E27FC236}">
                <a16:creationId xmlns:a16="http://schemas.microsoft.com/office/drawing/2014/main" id="{21A33104-FCCE-E124-2DF4-2A436C90609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02640" y="1501516"/>
            <a:ext cx="3029618" cy="2272214"/>
          </a:xfrm>
          <a:prstGeom prst="rect">
            <a:avLst/>
          </a:prstGeom>
        </p:spPr>
      </p:pic>
      <p:pic>
        <p:nvPicPr>
          <p:cNvPr id="10" name="圖片 9">
            <a:extLst>
              <a:ext uri="{FF2B5EF4-FFF2-40B4-BE49-F238E27FC236}">
                <a16:creationId xmlns:a16="http://schemas.microsoft.com/office/drawing/2014/main" id="{B17472BD-4B10-6472-9AEE-F60C6CA739B7}"/>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8324182" y="1501516"/>
            <a:ext cx="3029618" cy="2272214"/>
          </a:xfrm>
          <a:prstGeom prst="rect">
            <a:avLst/>
          </a:prstGeom>
        </p:spPr>
      </p:pic>
    </p:spTree>
    <p:extLst>
      <p:ext uri="{BB962C8B-B14F-4D97-AF65-F5344CB8AC3E}">
        <p14:creationId xmlns:p14="http://schemas.microsoft.com/office/powerpoint/2010/main" val="1971818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1CF4944-DBEF-499B-890D-B1303E65075C}"/>
              </a:ext>
            </a:extLst>
          </p:cNvPr>
          <p:cNvSpPr>
            <a:spLocks noGrp="1"/>
          </p:cNvSpPr>
          <p:nvPr>
            <p:ph type="title"/>
          </p:nvPr>
        </p:nvSpPr>
        <p:spPr>
          <a:xfrm>
            <a:off x="828963" y="166138"/>
            <a:ext cx="10827328" cy="761711"/>
          </a:xfrm>
        </p:spPr>
        <p:txBody>
          <a:bodyPr>
            <a:normAutofit/>
          </a:bodyPr>
          <a:lstStyle/>
          <a:p>
            <a:pPr algn="ctr"/>
            <a:r>
              <a:rPr lang="en-US" altLang="zh-TW" dirty="0">
                <a:latin typeface="Times New Roman" panose="02020603050405020304" pitchFamily="18" charset="0"/>
                <a:cs typeface="Times New Roman" panose="02020603050405020304" pitchFamily="18" charset="0"/>
              </a:rPr>
              <a:t>Self-supervised Learning for Depth Estimation</a:t>
            </a:r>
            <a:endParaRPr lang="zh-TW" altLang="en-US" dirty="0">
              <a:latin typeface="Times New Roman" panose="02020603050405020304" pitchFamily="18" charset="0"/>
              <a:cs typeface="Times New Roman" panose="02020603050405020304" pitchFamily="18" charset="0"/>
            </a:endParaRPr>
          </a:p>
        </p:txBody>
      </p:sp>
      <p:sp>
        <p:nvSpPr>
          <p:cNvPr id="3" name="文字方塊 2">
            <a:extLst>
              <a:ext uri="{FF2B5EF4-FFF2-40B4-BE49-F238E27FC236}">
                <a16:creationId xmlns:a16="http://schemas.microsoft.com/office/drawing/2014/main" id="{37383211-9A92-09FF-6635-EAF2979FA440}"/>
              </a:ext>
            </a:extLst>
          </p:cNvPr>
          <p:cNvSpPr txBox="1"/>
          <p:nvPr/>
        </p:nvSpPr>
        <p:spPr>
          <a:xfrm>
            <a:off x="549639" y="5298135"/>
            <a:ext cx="11277600" cy="1015663"/>
          </a:xfrm>
          <a:prstGeom prst="rect">
            <a:avLst/>
          </a:prstGeom>
          <a:noFill/>
        </p:spPr>
        <p:txBody>
          <a:bodyPr wrap="square" rtlCol="0">
            <a:spAutoFit/>
          </a:bodyPr>
          <a:lstStyle/>
          <a:p>
            <a:pPr marL="285750" indent="-285750">
              <a:buFont typeface="Arial" panose="020B0604020202020204" pitchFamily="34" charset="0"/>
              <a:buChar char="•"/>
            </a:pPr>
            <a:r>
              <a:rPr lang="en-US" altLang="zh-TW" sz="2000" dirty="0">
                <a:latin typeface="Times New Roman" panose="02020603050405020304" pitchFamily="18" charset="0"/>
                <a:cs typeface="Times New Roman" panose="02020603050405020304" pitchFamily="18" charset="0"/>
              </a:rPr>
              <a:t>The </a:t>
            </a:r>
            <a:r>
              <a:rPr lang="en-US" altLang="zh-TW" sz="2000" dirty="0" err="1">
                <a:latin typeface="Times New Roman" panose="02020603050405020304" pitchFamily="18" charset="0"/>
                <a:cs typeface="Times New Roman" panose="02020603050405020304" pitchFamily="18" charset="0"/>
              </a:rPr>
              <a:t>DepthNet</a:t>
            </a:r>
            <a:r>
              <a:rPr lang="en-US" altLang="zh-TW" sz="2000" dirty="0">
                <a:latin typeface="Times New Roman" panose="02020603050405020304" pitchFamily="18" charset="0"/>
                <a:cs typeface="Times New Roman" panose="02020603050405020304" pitchFamily="18" charset="0"/>
              </a:rPr>
              <a:t> estimates multi-scale inverse depth maps of the input image</a:t>
            </a:r>
          </a:p>
          <a:p>
            <a:pPr marL="285750" indent="-285750">
              <a:buFont typeface="Arial" panose="020B0604020202020204" pitchFamily="34" charset="0"/>
              <a:buChar char="•"/>
            </a:pPr>
            <a:r>
              <a:rPr lang="en-US" altLang="zh-TW" sz="2000" dirty="0">
                <a:latin typeface="Times New Roman" panose="02020603050405020304" pitchFamily="18" charset="0"/>
                <a:cs typeface="Times New Roman" panose="02020603050405020304" pitchFamily="18" charset="0"/>
              </a:rPr>
              <a:t>The </a:t>
            </a:r>
            <a:r>
              <a:rPr lang="en-US" altLang="zh-TW" sz="2000" dirty="0" err="1">
                <a:latin typeface="Times New Roman" panose="02020603050405020304" pitchFamily="18" charset="0"/>
                <a:cs typeface="Times New Roman" panose="02020603050405020304" pitchFamily="18" charset="0"/>
              </a:rPr>
              <a:t>PoseNet</a:t>
            </a:r>
            <a:r>
              <a:rPr lang="en-US" altLang="zh-TW" sz="2000" dirty="0">
                <a:latin typeface="Times New Roman" panose="02020603050405020304" pitchFamily="18" charset="0"/>
                <a:cs typeface="Times New Roman" panose="02020603050405020304" pitchFamily="18" charset="0"/>
              </a:rPr>
              <a:t> estimates the camera motion between two adjacent frames</a:t>
            </a:r>
          </a:p>
          <a:p>
            <a:pPr marL="285750" indent="-285750">
              <a:buFont typeface="Arial" panose="020B0604020202020204" pitchFamily="34" charset="0"/>
              <a:buChar char="•"/>
            </a:pPr>
            <a:r>
              <a:rPr lang="en-US" altLang="zh-TW" sz="2000" dirty="0">
                <a:latin typeface="Times New Roman" panose="02020603050405020304" pitchFamily="18" charset="0"/>
                <a:cs typeface="Times New Roman" panose="02020603050405020304" pitchFamily="18" charset="0"/>
              </a:rPr>
              <a:t>The outputs of both networks are then used to inverse warp the source views to reconstruct the target view</a:t>
            </a:r>
          </a:p>
        </p:txBody>
      </p:sp>
      <p:pic>
        <p:nvPicPr>
          <p:cNvPr id="5" name="圖片 4"/>
          <p:cNvPicPr>
            <a:picLocks noChangeAspect="1"/>
          </p:cNvPicPr>
          <p:nvPr/>
        </p:nvPicPr>
        <p:blipFill>
          <a:blip r:embed="rId3">
            <a:extLst>
              <a:ext uri="{28A0092B-C50C-407E-A947-70E740481C1C}">
                <a14:useLocalDpi xmlns:a14="http://schemas.microsoft.com/office/drawing/2010/main" val="0"/>
              </a:ext>
            </a:extLst>
          </a:blip>
          <a:srcRect/>
          <a:stretch/>
        </p:blipFill>
        <p:spPr>
          <a:xfrm>
            <a:off x="664855" y="1137711"/>
            <a:ext cx="7203182" cy="3681626"/>
          </a:xfrm>
          <a:prstGeom prst="rect">
            <a:avLst/>
          </a:prstGeom>
        </p:spPr>
      </p:pic>
      <p:sp>
        <p:nvSpPr>
          <p:cNvPr id="6" name="文字方塊 5">
            <a:extLst>
              <a:ext uri="{FF2B5EF4-FFF2-40B4-BE49-F238E27FC236}">
                <a16:creationId xmlns:a16="http://schemas.microsoft.com/office/drawing/2014/main" id="{EC925222-04B3-78ED-51A2-B88D3D481048}"/>
              </a:ext>
            </a:extLst>
          </p:cNvPr>
          <p:cNvSpPr txBox="1"/>
          <p:nvPr/>
        </p:nvSpPr>
        <p:spPr>
          <a:xfrm>
            <a:off x="7605009" y="3571073"/>
            <a:ext cx="4222230" cy="707886"/>
          </a:xfrm>
          <a:prstGeom prst="rect">
            <a:avLst/>
          </a:prstGeom>
          <a:noFill/>
        </p:spPr>
        <p:txBody>
          <a:bodyPr wrap="square" rtlCol="0">
            <a:spAutoFit/>
          </a:bodyPr>
          <a:lstStyle/>
          <a:p>
            <a:pPr marL="285750" indent="-285750">
              <a:buFont typeface="Arial" panose="020B0604020202020204" pitchFamily="34" charset="0"/>
              <a:buChar char="•"/>
            </a:pPr>
            <a:r>
              <a:rPr lang="en-US" altLang="zh-TW" sz="2000" dirty="0">
                <a:latin typeface="Times New Roman" panose="02020603050405020304" pitchFamily="18" charset="0"/>
                <a:cs typeface="Times New Roman" panose="02020603050405020304" pitchFamily="18" charset="0"/>
              </a:rPr>
              <a:t>Use frames in videos as input</a:t>
            </a:r>
          </a:p>
          <a:p>
            <a:pPr marL="285750" indent="-285750">
              <a:buFont typeface="Arial" panose="020B0604020202020204" pitchFamily="34" charset="0"/>
              <a:buChar char="•"/>
            </a:pPr>
            <a:r>
              <a:rPr lang="en-US" altLang="zh-TW" sz="2000" b="1" dirty="0">
                <a:latin typeface="Times New Roman" panose="02020603050405020304" pitchFamily="18" charset="0"/>
                <a:cs typeface="Times New Roman" panose="02020603050405020304" pitchFamily="18" charset="0"/>
              </a:rPr>
              <a:t>Don’t need depth for ground truth</a:t>
            </a:r>
          </a:p>
        </p:txBody>
      </p:sp>
    </p:spTree>
    <p:extLst>
      <p:ext uri="{BB962C8B-B14F-4D97-AF65-F5344CB8AC3E}">
        <p14:creationId xmlns:p14="http://schemas.microsoft.com/office/powerpoint/2010/main" val="3063105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群組 31">
            <a:extLst>
              <a:ext uri="{FF2B5EF4-FFF2-40B4-BE49-F238E27FC236}">
                <a16:creationId xmlns:a16="http://schemas.microsoft.com/office/drawing/2014/main" id="{5D4F5059-5BE8-9A4E-A5C6-6F42D112A4B7}"/>
              </a:ext>
            </a:extLst>
          </p:cNvPr>
          <p:cNvGrpSpPr/>
          <p:nvPr/>
        </p:nvGrpSpPr>
        <p:grpSpPr>
          <a:xfrm>
            <a:off x="-41054" y="1695943"/>
            <a:ext cx="3793938" cy="4179443"/>
            <a:chOff x="1163517" y="1814332"/>
            <a:chExt cx="4853654" cy="5460360"/>
          </a:xfrm>
        </p:grpSpPr>
        <p:pic>
          <p:nvPicPr>
            <p:cNvPr id="21" name="圖片 20">
              <a:extLst>
                <a:ext uri="{FF2B5EF4-FFF2-40B4-BE49-F238E27FC236}">
                  <a16:creationId xmlns:a16="http://schemas.microsoft.com/office/drawing/2014/main" id="{6873C3B0-F391-27EC-85A8-25AD201708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3519" y="1814332"/>
              <a:ext cx="2426826" cy="1820120"/>
            </a:xfrm>
            <a:prstGeom prst="rect">
              <a:avLst/>
            </a:prstGeom>
          </p:spPr>
        </p:pic>
        <p:pic>
          <p:nvPicPr>
            <p:cNvPr id="23" name="圖片 22">
              <a:extLst>
                <a:ext uri="{FF2B5EF4-FFF2-40B4-BE49-F238E27FC236}">
                  <a16:creationId xmlns:a16="http://schemas.microsoft.com/office/drawing/2014/main" id="{55EBB59B-0E42-AEE3-8999-0D706E4C52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0956" y="5454572"/>
              <a:ext cx="2426827" cy="1820120"/>
            </a:xfrm>
            <a:prstGeom prst="rect">
              <a:avLst/>
            </a:prstGeom>
          </p:spPr>
        </p:pic>
        <p:pic>
          <p:nvPicPr>
            <p:cNvPr id="25" name="圖片 24">
              <a:extLst>
                <a:ext uri="{FF2B5EF4-FFF2-40B4-BE49-F238E27FC236}">
                  <a16:creationId xmlns:a16="http://schemas.microsoft.com/office/drawing/2014/main" id="{960D437B-43CD-4ED7-14D4-2E6C4B5846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3517" y="3634452"/>
              <a:ext cx="2426827" cy="1820120"/>
            </a:xfrm>
            <a:prstGeom prst="rect">
              <a:avLst/>
            </a:prstGeom>
          </p:spPr>
        </p:pic>
        <p:pic>
          <p:nvPicPr>
            <p:cNvPr id="27" name="圖片 26">
              <a:extLst>
                <a:ext uri="{FF2B5EF4-FFF2-40B4-BE49-F238E27FC236}">
                  <a16:creationId xmlns:a16="http://schemas.microsoft.com/office/drawing/2014/main" id="{F15214A9-6634-D01E-63AB-E83C854D2B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0342" y="3634452"/>
              <a:ext cx="2426827" cy="1820120"/>
            </a:xfrm>
            <a:prstGeom prst="rect">
              <a:avLst/>
            </a:prstGeom>
          </p:spPr>
        </p:pic>
        <p:pic>
          <p:nvPicPr>
            <p:cNvPr id="29" name="圖片 28">
              <a:extLst>
                <a:ext uri="{FF2B5EF4-FFF2-40B4-BE49-F238E27FC236}">
                  <a16:creationId xmlns:a16="http://schemas.microsoft.com/office/drawing/2014/main" id="{C3B2A2AB-0A18-84BE-B3DB-553B4A31C8C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90342" y="1814332"/>
              <a:ext cx="2426829" cy="1820120"/>
            </a:xfrm>
            <a:prstGeom prst="rect">
              <a:avLst/>
            </a:prstGeom>
          </p:spPr>
        </p:pic>
        <p:pic>
          <p:nvPicPr>
            <p:cNvPr id="31" name="圖片 30">
              <a:extLst>
                <a:ext uri="{FF2B5EF4-FFF2-40B4-BE49-F238E27FC236}">
                  <a16:creationId xmlns:a16="http://schemas.microsoft.com/office/drawing/2014/main" id="{84D293A1-2360-9C07-0CAA-37C2AECED44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90342" y="5454572"/>
              <a:ext cx="2426827" cy="1820120"/>
            </a:xfrm>
            <a:prstGeom prst="rect">
              <a:avLst/>
            </a:prstGeom>
          </p:spPr>
        </p:pic>
      </p:grpSp>
      <p:sp>
        <p:nvSpPr>
          <p:cNvPr id="13" name="標題 1">
            <a:extLst>
              <a:ext uri="{FF2B5EF4-FFF2-40B4-BE49-F238E27FC236}">
                <a16:creationId xmlns:a16="http://schemas.microsoft.com/office/drawing/2014/main" id="{EB825FCF-5ED3-4535-B2AB-E0CA2F80482E}"/>
              </a:ext>
            </a:extLst>
          </p:cNvPr>
          <p:cNvSpPr txBox="1">
            <a:spLocks/>
          </p:cNvSpPr>
          <p:nvPr/>
        </p:nvSpPr>
        <p:spPr>
          <a:xfrm>
            <a:off x="3793931" y="504586"/>
            <a:ext cx="7597588" cy="7087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TW" dirty="0">
                <a:latin typeface="Times New Roman" panose="02020603050405020304" pitchFamily="18" charset="0"/>
                <a:cs typeface="Times New Roman" panose="02020603050405020304" pitchFamily="18" charset="0"/>
              </a:rPr>
              <a:t>Velocity Calculation</a:t>
            </a:r>
            <a:endParaRPr lang="zh-TW" altLang="en-US" dirty="0">
              <a:latin typeface="Times New Roman" panose="02020603050405020304" pitchFamily="18" charset="0"/>
              <a:cs typeface="Times New Roman" panose="02020603050405020304" pitchFamily="18" charset="0"/>
            </a:endParaRPr>
          </a:p>
        </p:txBody>
      </p:sp>
      <p:sp>
        <p:nvSpPr>
          <p:cNvPr id="14" name="內容版面配置區 2">
            <a:extLst>
              <a:ext uri="{FF2B5EF4-FFF2-40B4-BE49-F238E27FC236}">
                <a16:creationId xmlns:a16="http://schemas.microsoft.com/office/drawing/2014/main" id="{A17ACB88-112A-4F65-BFB8-1F5CF228EF60}"/>
              </a:ext>
            </a:extLst>
          </p:cNvPr>
          <p:cNvSpPr>
            <a:spLocks noGrp="1"/>
          </p:cNvSpPr>
          <p:nvPr>
            <p:ph idx="1"/>
          </p:nvPr>
        </p:nvSpPr>
        <p:spPr>
          <a:xfrm>
            <a:off x="3890634" y="1449776"/>
            <a:ext cx="7597588" cy="4109883"/>
          </a:xfrm>
        </p:spPr>
        <p:txBody>
          <a:bodyPr>
            <a:normAutofit/>
          </a:bodyPr>
          <a:lstStyle/>
          <a:p>
            <a:r>
              <a:rPr lang="en-US" altLang="zh-TW" sz="2000" dirty="0">
                <a:latin typeface="Times New Roman" panose="02020603050405020304" pitchFamily="18" charset="0"/>
                <a:cs typeface="Times New Roman" panose="02020603050405020304" pitchFamily="18" charset="0"/>
              </a:rPr>
              <a:t>Use YOLO-X to detect people and get the bounding box in the image,</a:t>
            </a:r>
          </a:p>
          <a:p>
            <a:r>
              <a:rPr lang="en-US" altLang="zh-TW" sz="2000" dirty="0">
                <a:latin typeface="Times New Roman" panose="02020603050405020304" pitchFamily="18" charset="0"/>
                <a:cs typeface="Times New Roman" panose="02020603050405020304" pitchFamily="18" charset="0"/>
              </a:rPr>
              <a:t>Grab the center of the bounding box as the representative piexl1 of the person, and get its depth value.</a:t>
            </a:r>
          </a:p>
          <a:p>
            <a:r>
              <a:rPr lang="en-US" altLang="zh-TW" sz="2000" dirty="0">
                <a:latin typeface="Times New Roman" panose="02020603050405020304" pitchFamily="18" charset="0"/>
                <a:cs typeface="Times New Roman" panose="02020603050405020304" pitchFamily="18" charset="0"/>
              </a:rPr>
              <a:t>Because we have camera intrinsic (focal length, optical center), so the depth and 2D </a:t>
            </a:r>
            <a:r>
              <a:rPr lang="en-US" altLang="zh-TW" sz="2000" dirty="0" err="1">
                <a:latin typeface="Times New Roman" panose="02020603050405020304" pitchFamily="18" charset="0"/>
                <a:cs typeface="Times New Roman" panose="02020603050405020304" pitchFamily="18" charset="0"/>
              </a:rPr>
              <a:t>piexl</a:t>
            </a:r>
            <a:r>
              <a:rPr lang="en-US" altLang="zh-TW" sz="2000" dirty="0">
                <a:latin typeface="Times New Roman" panose="02020603050405020304" pitchFamily="18" charset="0"/>
                <a:cs typeface="Times New Roman" panose="02020603050405020304" pitchFamily="18" charset="0"/>
              </a:rPr>
              <a:t> are used as input, and converted to 3D coordinates by the pinhole principle.</a:t>
            </a:r>
          </a:p>
          <a:p>
            <a:r>
              <a:rPr lang="en-US" altLang="zh-TW" sz="2000" dirty="0">
                <a:latin typeface="Times New Roman" panose="02020603050405020304" pitchFamily="18" charset="0"/>
                <a:cs typeface="Times New Roman" panose="02020603050405020304" pitchFamily="18" charset="0"/>
              </a:rPr>
              <a:t>Calculate the velocity  of people's movement through 3d coordinates and their corresponding time.</a:t>
            </a:r>
            <a:endParaRPr lang="zh-TW" altLang="en-US" sz="2000" dirty="0">
              <a:latin typeface="Times New Roman" panose="02020603050405020304" pitchFamily="18" charset="0"/>
              <a:cs typeface="Times New Roman" panose="02020603050405020304" pitchFamily="18" charset="0"/>
            </a:endParaRPr>
          </a:p>
        </p:txBody>
      </p:sp>
      <p:sp>
        <p:nvSpPr>
          <p:cNvPr id="5" name="文字方塊 4">
            <a:extLst>
              <a:ext uri="{FF2B5EF4-FFF2-40B4-BE49-F238E27FC236}">
                <a16:creationId xmlns:a16="http://schemas.microsoft.com/office/drawing/2014/main" id="{F990234B-9CB8-412E-9A8B-48F33DFF2A65}"/>
              </a:ext>
            </a:extLst>
          </p:cNvPr>
          <p:cNvSpPr txBox="1"/>
          <p:nvPr/>
        </p:nvSpPr>
        <p:spPr>
          <a:xfrm>
            <a:off x="504170" y="1296206"/>
            <a:ext cx="855245" cy="400110"/>
          </a:xfrm>
          <a:prstGeom prst="rect">
            <a:avLst/>
          </a:prstGeom>
          <a:noFill/>
        </p:spPr>
        <p:txBody>
          <a:bodyPr wrap="square" rtlCol="0">
            <a:spAutoFit/>
          </a:bodyPr>
          <a:lstStyle/>
          <a:p>
            <a:pPr algn="ctr"/>
            <a:r>
              <a:rPr lang="en-US" altLang="zh-TW" sz="2000" b="1" dirty="0">
                <a:latin typeface="Times New Roman" panose="02020603050405020304" pitchFamily="18" charset="0"/>
                <a:cs typeface="Times New Roman" panose="02020603050405020304" pitchFamily="18" charset="0"/>
              </a:rPr>
              <a:t>Start</a:t>
            </a:r>
            <a:endParaRPr lang="zh-TW" altLang="en-US" b="1" dirty="0">
              <a:latin typeface="Times New Roman" panose="02020603050405020304" pitchFamily="18" charset="0"/>
              <a:cs typeface="Times New Roman" panose="02020603050405020304" pitchFamily="18" charset="0"/>
            </a:endParaRPr>
          </a:p>
        </p:txBody>
      </p:sp>
      <p:sp>
        <p:nvSpPr>
          <p:cNvPr id="16" name="文字方塊 15">
            <a:extLst>
              <a:ext uri="{FF2B5EF4-FFF2-40B4-BE49-F238E27FC236}">
                <a16:creationId xmlns:a16="http://schemas.microsoft.com/office/drawing/2014/main" id="{8B466632-0347-413A-9036-F3A906E120D7}"/>
              </a:ext>
            </a:extLst>
          </p:cNvPr>
          <p:cNvSpPr txBox="1"/>
          <p:nvPr/>
        </p:nvSpPr>
        <p:spPr>
          <a:xfrm>
            <a:off x="2292322" y="1293093"/>
            <a:ext cx="855245" cy="400110"/>
          </a:xfrm>
          <a:prstGeom prst="rect">
            <a:avLst/>
          </a:prstGeom>
          <a:noFill/>
        </p:spPr>
        <p:txBody>
          <a:bodyPr wrap="square" rtlCol="0">
            <a:spAutoFit/>
          </a:bodyPr>
          <a:lstStyle/>
          <a:p>
            <a:pPr algn="ctr"/>
            <a:r>
              <a:rPr lang="en-US" altLang="zh-TW" sz="2000" b="1" dirty="0">
                <a:latin typeface="Times New Roman" panose="02020603050405020304" pitchFamily="18" charset="0"/>
                <a:cs typeface="Times New Roman" panose="02020603050405020304" pitchFamily="18" charset="0"/>
              </a:rPr>
              <a:t>End</a:t>
            </a:r>
            <a:endParaRPr lang="zh-TW" altLang="en-US" b="1" dirty="0">
              <a:latin typeface="Times New Roman" panose="02020603050405020304" pitchFamily="18" charset="0"/>
              <a:cs typeface="Times New Roman" panose="02020603050405020304" pitchFamily="18" charset="0"/>
            </a:endParaRPr>
          </a:p>
        </p:txBody>
      </p:sp>
      <p:pic>
        <p:nvPicPr>
          <p:cNvPr id="17" name="Picture 6">
            <a:extLst>
              <a:ext uri="{FF2B5EF4-FFF2-40B4-BE49-F238E27FC236}">
                <a16:creationId xmlns:a16="http://schemas.microsoft.com/office/drawing/2014/main" id="{1F4B85CB-1EDC-4840-8B77-C8E5A5939B57}"/>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3615133" y="4123083"/>
            <a:ext cx="8723452" cy="1482985"/>
          </a:xfrm>
          <a:custGeom>
            <a:avLst/>
            <a:gdLst/>
            <a:ahLst/>
            <a:cxnLst/>
            <a:rect l="l" t="t" r="r" b="b"/>
            <a:pathLst>
              <a:path w="10580201" h="2957472">
                <a:moveTo>
                  <a:pt x="88961" y="0"/>
                </a:moveTo>
                <a:lnTo>
                  <a:pt x="10491240" y="0"/>
                </a:lnTo>
                <a:cubicBezTo>
                  <a:pt x="10540372" y="0"/>
                  <a:pt x="10580201" y="39829"/>
                  <a:pt x="10580201" y="88961"/>
                </a:cubicBezTo>
                <a:lnTo>
                  <a:pt x="10580201" y="2868511"/>
                </a:lnTo>
                <a:cubicBezTo>
                  <a:pt x="10580201" y="2917643"/>
                  <a:pt x="10540372" y="2957472"/>
                  <a:pt x="10491240" y="2957472"/>
                </a:cubicBezTo>
                <a:lnTo>
                  <a:pt x="88961" y="2957472"/>
                </a:lnTo>
                <a:cubicBezTo>
                  <a:pt x="39829" y="2957472"/>
                  <a:pt x="0" y="2917643"/>
                  <a:pt x="0" y="2868511"/>
                </a:cubicBezTo>
                <a:lnTo>
                  <a:pt x="0" y="88961"/>
                </a:lnTo>
                <a:cubicBezTo>
                  <a:pt x="0" y="39829"/>
                  <a:pt x="39829" y="0"/>
                  <a:pt x="88961" y="0"/>
                </a:cubicBezTo>
                <a:close/>
              </a:path>
            </a:pathLst>
          </a:custGeom>
          <a:noFill/>
          <a:extLst>
            <a:ext uri="{909E8E84-426E-40DD-AFC4-6F175D3DCCD1}">
              <a14:hiddenFill xmlns:a14="http://schemas.microsoft.com/office/drawing/2010/main">
                <a:solidFill>
                  <a:srgbClr val="FFFFFF"/>
                </a:solidFill>
              </a14:hiddenFill>
            </a:ext>
          </a:extLst>
        </p:spPr>
      </p:pic>
      <p:sp>
        <p:nvSpPr>
          <p:cNvPr id="9" name="矩形 8">
            <a:extLst>
              <a:ext uri="{FF2B5EF4-FFF2-40B4-BE49-F238E27FC236}">
                <a16:creationId xmlns:a16="http://schemas.microsoft.com/office/drawing/2014/main" id="{4FAFC43D-F8E5-404C-9B5B-2E2F8CC1FD25}"/>
              </a:ext>
            </a:extLst>
          </p:cNvPr>
          <p:cNvSpPr/>
          <p:nvPr/>
        </p:nvSpPr>
        <p:spPr>
          <a:xfrm>
            <a:off x="504170" y="5875014"/>
            <a:ext cx="3016852" cy="369332"/>
          </a:xfrm>
          <a:prstGeom prst="rect">
            <a:avLst/>
          </a:prstGeom>
        </p:spPr>
        <p:txBody>
          <a:bodyPr wrap="none">
            <a:spAutoFit/>
          </a:bodyPr>
          <a:lstStyle/>
          <a:p>
            <a:r>
              <a:rPr lang="en-US" altLang="zh-TW" b="1" dirty="0">
                <a:solidFill>
                  <a:srgbClr val="FF0000"/>
                </a:solidFill>
                <a:latin typeface="Times New Roman" panose="02020603050405020304" pitchFamily="18" charset="0"/>
                <a:cs typeface="Times New Roman" panose="02020603050405020304" pitchFamily="18" charset="0"/>
              </a:rPr>
              <a:t>Confidence Threshold : 0.85 </a:t>
            </a:r>
            <a:endParaRPr lang="zh-TW" altLang="en-US"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8980354"/>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TotalTime>
  <Words>1390</Words>
  <Application>Microsoft Office PowerPoint</Application>
  <PresentationFormat>寬螢幕</PresentationFormat>
  <Paragraphs>128</Paragraphs>
  <Slides>12</Slides>
  <Notes>11</Notes>
  <HiddenSlides>0</HiddenSlides>
  <MMClips>2</MMClips>
  <ScaleCrop>false</ScaleCrop>
  <HeadingPairs>
    <vt:vector size="6" baseType="variant">
      <vt:variant>
        <vt:lpstr>使用字型</vt:lpstr>
      </vt:variant>
      <vt:variant>
        <vt:i4>4</vt:i4>
      </vt:variant>
      <vt:variant>
        <vt:lpstr>佈景主題</vt:lpstr>
      </vt:variant>
      <vt:variant>
        <vt:i4>2</vt:i4>
      </vt:variant>
      <vt:variant>
        <vt:lpstr>投影片標題</vt:lpstr>
      </vt:variant>
      <vt:variant>
        <vt:i4>12</vt:i4>
      </vt:variant>
    </vt:vector>
  </HeadingPairs>
  <TitlesOfParts>
    <vt:vector size="18" baseType="lpstr">
      <vt:lpstr>Arial</vt:lpstr>
      <vt:lpstr>Calibri</vt:lpstr>
      <vt:lpstr>Calibri Light</vt:lpstr>
      <vt:lpstr>Times New Roman</vt:lpstr>
      <vt:lpstr>Office 佈景主題</vt:lpstr>
      <vt:lpstr>1_Office 佈景主題</vt:lpstr>
      <vt:lpstr>Velocity Prediction Base on 2D Vision</vt:lpstr>
      <vt:lpstr>Goal</vt:lpstr>
      <vt:lpstr>PowerPoint 簡報</vt:lpstr>
      <vt:lpstr>PowerPoint 簡報</vt:lpstr>
      <vt:lpstr>PowerPoint 簡報</vt:lpstr>
      <vt:lpstr>PowerPoint 簡報</vt:lpstr>
      <vt:lpstr>Monocular Depth: Deep Depth Estimation</vt:lpstr>
      <vt:lpstr>Self-supervised Learning for Depth Estimation</vt:lpstr>
      <vt:lpstr>PowerPoint 簡報</vt:lpstr>
      <vt:lpstr>Experiment Results </vt:lpstr>
      <vt:lpstr>Experiment Results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元碩 謝</dc:creator>
  <cp:lastModifiedBy>元碩 謝</cp:lastModifiedBy>
  <cp:revision>153</cp:revision>
  <dcterms:created xsi:type="dcterms:W3CDTF">2023-05-29T06:20:01Z</dcterms:created>
  <dcterms:modified xsi:type="dcterms:W3CDTF">2023-06-13T17:37:12Z</dcterms:modified>
</cp:coreProperties>
</file>

<file path=docProps/thumbnail.jpeg>
</file>